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sldIdLst>
    <p:sldId id="359" r:id="rId2"/>
    <p:sldId id="358" r:id="rId3"/>
    <p:sldId id="256" r:id="rId4"/>
    <p:sldId id="342" r:id="rId5"/>
    <p:sldId id="343" r:id="rId6"/>
    <p:sldId id="317" r:id="rId7"/>
    <p:sldId id="373" r:id="rId8"/>
    <p:sldId id="295" r:id="rId9"/>
    <p:sldId id="374" r:id="rId10"/>
    <p:sldId id="319" r:id="rId11"/>
    <p:sldId id="375" r:id="rId12"/>
    <p:sldId id="340" r:id="rId13"/>
    <p:sldId id="318" r:id="rId14"/>
    <p:sldId id="296" r:id="rId15"/>
    <p:sldId id="349" r:id="rId16"/>
    <p:sldId id="320" r:id="rId17"/>
    <p:sldId id="299" r:id="rId18"/>
    <p:sldId id="339" r:id="rId19"/>
    <p:sldId id="301" r:id="rId20"/>
    <p:sldId id="274" r:id="rId21"/>
    <p:sldId id="284" r:id="rId22"/>
    <p:sldId id="285" r:id="rId23"/>
    <p:sldId id="311" r:id="rId24"/>
    <p:sldId id="357" r:id="rId25"/>
    <p:sldId id="273" r:id="rId26"/>
    <p:sldId id="323" r:id="rId27"/>
    <p:sldId id="321" r:id="rId28"/>
    <p:sldId id="324" r:id="rId29"/>
    <p:sldId id="353" r:id="rId30"/>
    <p:sldId id="354" r:id="rId31"/>
    <p:sldId id="352" r:id="rId32"/>
    <p:sldId id="356" r:id="rId33"/>
    <p:sldId id="297" r:id="rId34"/>
    <p:sldId id="325" r:id="rId35"/>
    <p:sldId id="379" r:id="rId36"/>
    <p:sldId id="289" r:id="rId37"/>
    <p:sldId id="328" r:id="rId38"/>
    <p:sldId id="291" r:id="rId39"/>
    <p:sldId id="312" r:id="rId40"/>
    <p:sldId id="330" r:id="rId41"/>
    <p:sldId id="329" r:id="rId42"/>
    <p:sldId id="280" r:id="rId43"/>
    <p:sldId id="331" r:id="rId44"/>
    <p:sldId id="286" r:id="rId45"/>
    <p:sldId id="276" r:id="rId46"/>
    <p:sldId id="267" r:id="rId47"/>
    <p:sldId id="298" r:id="rId48"/>
    <p:sldId id="290" r:id="rId49"/>
    <p:sldId id="326" r:id="rId50"/>
    <p:sldId id="270" r:id="rId51"/>
    <p:sldId id="327" r:id="rId52"/>
    <p:sldId id="300" r:id="rId53"/>
    <p:sldId id="292" r:id="rId54"/>
    <p:sldId id="332" r:id="rId55"/>
    <p:sldId id="334" r:id="rId56"/>
    <p:sldId id="305" r:id="rId57"/>
    <p:sldId id="306" r:id="rId58"/>
    <p:sldId id="335" r:id="rId59"/>
    <p:sldId id="293" r:id="rId60"/>
    <p:sldId id="336" r:id="rId61"/>
    <p:sldId id="337" r:id="rId62"/>
    <p:sldId id="348" r:id="rId63"/>
    <p:sldId id="372" r:id="rId64"/>
    <p:sldId id="338" r:id="rId65"/>
    <p:sldId id="303" r:id="rId66"/>
    <p:sldId id="361" r:id="rId67"/>
    <p:sldId id="302" r:id="rId68"/>
    <p:sldId id="360" r:id="rId69"/>
    <p:sldId id="344" r:id="rId70"/>
    <p:sldId id="341" r:id="rId71"/>
    <p:sldId id="362" r:id="rId72"/>
    <p:sldId id="363" r:id="rId73"/>
    <p:sldId id="365" r:id="rId74"/>
    <p:sldId id="368" r:id="rId75"/>
    <p:sldId id="366" r:id="rId76"/>
    <p:sldId id="367" r:id="rId77"/>
    <p:sldId id="370" r:id="rId78"/>
    <p:sldId id="371" r:id="rId79"/>
    <p:sldId id="376" r:id="rId80"/>
    <p:sldId id="283" r:id="rId81"/>
    <p:sldId id="315" r:id="rId82"/>
    <p:sldId id="378" r:id="rId83"/>
    <p:sldId id="282" r:id="rId84"/>
  </p:sldIdLst>
  <p:sldSz cx="9144000" cy="6858000" type="screen4x3"/>
  <p:notesSz cx="6858000" cy="9144000"/>
  <p:custDataLst>
    <p:tags r:id="rId86"/>
  </p:custDataLst>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orient="horz" pos="210" userDrawn="1">
          <p15:clr>
            <a:srgbClr val="A4A3A4"/>
          </p15:clr>
        </p15:guide>
        <p15:guide id="3" pos="2880">
          <p15:clr>
            <a:srgbClr val="A4A3A4"/>
          </p15:clr>
        </p15:guide>
        <p15:guide id="4" orient="horz" pos="2750" userDrawn="1">
          <p15:clr>
            <a:srgbClr val="A4A3A4"/>
          </p15:clr>
        </p15:guide>
        <p15:guide id="5" orient="horz" pos="1162" userDrawn="1">
          <p15:clr>
            <a:srgbClr val="A4A3A4"/>
          </p15:clr>
        </p15:guide>
        <p15:guide id="6" orient="horz" pos="1797" userDrawn="1">
          <p15:clr>
            <a:srgbClr val="A4A3A4"/>
          </p15:clr>
        </p15:guide>
        <p15:guide id="7" orient="horz" pos="3067" userDrawn="1">
          <p15:clr>
            <a:srgbClr val="A4A3A4"/>
          </p15:clr>
        </p15:guide>
        <p15:guide id="8" orient="horz" pos="3612" userDrawn="1">
          <p15:clr>
            <a:srgbClr val="A4A3A4"/>
          </p15:clr>
        </p15:guide>
        <p15:guide id="9" orient="horz" pos="3929" userDrawn="1">
          <p15:clr>
            <a:srgbClr val="A4A3A4"/>
          </p15:clr>
        </p15:guide>
        <p15:guide id="10" orient="horz" pos="935" userDrawn="1">
          <p15:clr>
            <a:srgbClr val="A4A3A4"/>
          </p15:clr>
        </p15:guide>
        <p15:guide id="11" orient="horz" pos="1979" userDrawn="1">
          <p15:clr>
            <a:srgbClr val="A4A3A4"/>
          </p15:clr>
        </p15:guide>
        <p15:guide id="12" orient="horz" pos="436" userDrawn="1">
          <p15:clr>
            <a:srgbClr val="A4A3A4"/>
          </p15:clr>
        </p15:guide>
        <p15:guide id="13" orient="horz" pos="22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000066"/>
    <a:srgbClr val="FF85FF"/>
    <a:srgbClr val="FF43FF"/>
    <a:srgbClr val="FF00FF"/>
    <a:srgbClr val="CCE9AD"/>
    <a:srgbClr val="E7F4D8"/>
    <a:srgbClr val="FF9933"/>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14" autoAdjust="0"/>
    <p:restoredTop sz="96081" autoAdjust="0"/>
  </p:normalViewPr>
  <p:slideViewPr>
    <p:cSldViewPr>
      <p:cViewPr varScale="1">
        <p:scale>
          <a:sx n="87" d="100"/>
          <a:sy n="87" d="100"/>
        </p:scale>
        <p:origin x="84" y="444"/>
      </p:cViewPr>
      <p:guideLst>
        <p:guide orient="horz" pos="2160"/>
        <p:guide orient="horz" pos="210"/>
        <p:guide pos="2880"/>
        <p:guide orient="horz" pos="2750"/>
        <p:guide orient="horz" pos="1162"/>
        <p:guide orient="horz" pos="1797"/>
        <p:guide orient="horz" pos="3067"/>
        <p:guide orient="horz" pos="3612"/>
        <p:guide orient="horz" pos="3929"/>
        <p:guide orient="horz" pos="935"/>
        <p:guide orient="horz" pos="1979"/>
        <p:guide orient="horz" pos="436"/>
        <p:guide orient="horz" pos="2296"/>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56" d="100"/>
          <a:sy n="56" d="100"/>
        </p:scale>
        <p:origin x="-24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50DDCD-8AB1-454C-8C48-99C3852D5BC8}" type="datetimeFigureOut">
              <a:rPr lang="es-VE"/>
              <a:pPr>
                <a:defRPr/>
              </a:pPr>
              <a:t>21/4/2016</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VE"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VE"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EC560CA-C291-4891-B3C3-FE9CD6274B3D}" type="slidenum">
              <a:rPr lang="es-VE"/>
              <a:pPr/>
              <a:t>‹Nº›</a:t>
            </a:fld>
            <a:endParaRPr lang="es-VE"/>
          </a:p>
        </p:txBody>
      </p:sp>
    </p:spTree>
    <p:extLst>
      <p:ext uri="{BB962C8B-B14F-4D97-AF65-F5344CB8AC3E}">
        <p14:creationId xmlns:p14="http://schemas.microsoft.com/office/powerpoint/2010/main" val="1049964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09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
        <p:nvSpPr>
          <p:cNvPr id="4100" name="3 Marcador de número de diapositiva"/>
          <p:cNvSpPr>
            <a:spLocks noGrp="1"/>
          </p:cNvSpPr>
          <p:nvPr>
            <p:ph type="sldNum" sz="quarter" idx="5"/>
          </p:nvPr>
        </p:nvSpPr>
        <p:spPr bwMode="auto">
          <a:noFill/>
          <a:ln>
            <a:miter lim="800000"/>
            <a:headEnd/>
            <a:tailEnd/>
          </a:ln>
        </p:spPr>
        <p:txBody>
          <a:bodyPr/>
          <a:lstStyle/>
          <a:p>
            <a:fld id="{D55A9286-B5BD-4A65-9463-8BBD2F148742}" type="slidenum">
              <a:rPr lang="es-VE"/>
              <a:pPr/>
              <a:t>2</a:t>
            </a:fld>
            <a:endParaRPr lang="es-VE"/>
          </a:p>
        </p:txBody>
      </p:sp>
    </p:spTree>
    <p:extLst>
      <p:ext uri="{BB962C8B-B14F-4D97-AF65-F5344CB8AC3E}">
        <p14:creationId xmlns:p14="http://schemas.microsoft.com/office/powerpoint/2010/main" val="91996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5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
        <p:nvSpPr>
          <p:cNvPr id="27652" name="3 Marcador de número de diapositiva"/>
          <p:cNvSpPr>
            <a:spLocks noGrp="1"/>
          </p:cNvSpPr>
          <p:nvPr>
            <p:ph type="sldNum" sz="quarter" idx="5"/>
          </p:nvPr>
        </p:nvSpPr>
        <p:spPr bwMode="auto">
          <a:noFill/>
          <a:ln>
            <a:miter lim="800000"/>
            <a:headEnd/>
            <a:tailEnd/>
          </a:ln>
        </p:spPr>
        <p:txBody>
          <a:bodyPr/>
          <a:lstStyle/>
          <a:p>
            <a:fld id="{5BF23FBF-0767-482C-8360-763AFA86EFE2}" type="slidenum">
              <a:rPr lang="es-VE"/>
              <a:pPr/>
              <a:t>44</a:t>
            </a:fld>
            <a:endParaRPr lang="es-VE"/>
          </a:p>
        </p:txBody>
      </p:sp>
    </p:spTree>
    <p:extLst>
      <p:ext uri="{BB962C8B-B14F-4D97-AF65-F5344CB8AC3E}">
        <p14:creationId xmlns:p14="http://schemas.microsoft.com/office/powerpoint/2010/main" val="46787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http://musguito.net.ve/anapro/documentos/inparques.gob.ve/informe_pais.pdf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60</a:t>
            </a:fld>
            <a:endParaRPr lang="es-VE"/>
          </a:p>
        </p:txBody>
      </p:sp>
    </p:spTree>
    <p:extLst>
      <p:ext uri="{BB962C8B-B14F-4D97-AF65-F5344CB8AC3E}">
        <p14:creationId xmlns:p14="http://schemas.microsoft.com/office/powerpoint/2010/main" val="19625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61</a:t>
            </a:fld>
            <a:endParaRPr lang="es-VE"/>
          </a:p>
        </p:txBody>
      </p:sp>
    </p:spTree>
    <p:extLst>
      <p:ext uri="{BB962C8B-B14F-4D97-AF65-F5344CB8AC3E}">
        <p14:creationId xmlns:p14="http://schemas.microsoft.com/office/powerpoint/2010/main" val="93374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62</a:t>
            </a:fld>
            <a:endParaRPr lang="es-VE"/>
          </a:p>
        </p:txBody>
      </p:sp>
    </p:spTree>
    <p:extLst>
      <p:ext uri="{BB962C8B-B14F-4D97-AF65-F5344CB8AC3E}">
        <p14:creationId xmlns:p14="http://schemas.microsoft.com/office/powerpoint/2010/main" val="2627494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63</a:t>
            </a:fld>
            <a:endParaRPr lang="es-VE"/>
          </a:p>
        </p:txBody>
      </p:sp>
    </p:spTree>
    <p:extLst>
      <p:ext uri="{BB962C8B-B14F-4D97-AF65-F5344CB8AC3E}">
        <p14:creationId xmlns:p14="http://schemas.microsoft.com/office/powerpoint/2010/main" val="57745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sz="1200" b="1" dirty="0" smtClean="0">
                <a:cs typeface="Times New Roman" panose="02020603050405020304" pitchFamily="18" charset="0"/>
              </a:rPr>
              <a:t>Artículo 128.</a:t>
            </a:r>
            <a:r>
              <a:rPr lang="es-VE" altLang="es-VE" sz="1200" b="0" dirty="0" smtClean="0">
                <a:cs typeface="Times New Roman" panose="02020603050405020304" pitchFamily="18" charset="0"/>
              </a:rPr>
              <a:t> El Estado desarrollará una política de ordenación del territorio atendiendo a las realidades ecológicas, geográficas, poblacionales, sociales, culturales, económicas, políticas, de acuerdo con las premisas del desarrollo sustentable, que incluya la información, consulta y participación ciudadana. Una ley orgánica desarrollará los principios y criterios para este ordenamiento.</a:t>
            </a:r>
          </a:p>
          <a:p>
            <a:r>
              <a:rPr lang="es-VE" sz="1200" b="0" dirty="0" smtClean="0">
                <a:cs typeface="Times New Roman" panose="02020603050405020304" pitchFamily="18" charset="0"/>
              </a:rPr>
              <a:t>----------------</a:t>
            </a:r>
          </a:p>
          <a:p>
            <a:r>
              <a:rPr lang="es-VE" b="1" dirty="0" smtClean="0"/>
              <a:t>Artículo 5</a:t>
            </a:r>
            <a:r>
              <a:rPr lang="es-VE" b="0" dirty="0" smtClean="0"/>
              <a:t>: La declaratoria de un parque nacional o monumento natural procederá previo estudio técnico que la justifique plenamente. Dichos estudios podrán ser realizados:</a:t>
            </a:r>
          </a:p>
          <a:p>
            <a:r>
              <a:rPr lang="es-VE" b="0" dirty="0" smtClean="0"/>
              <a:t>1. a iniciativa del Ministerio del Ambiente y de los Recursos Naturales Renovables.</a:t>
            </a:r>
          </a:p>
          <a:p>
            <a:r>
              <a:rPr lang="es-VE" b="0" dirty="0" smtClean="0"/>
              <a:t>2. a iniciativa del Instituto Nacional de Parques.</a:t>
            </a:r>
          </a:p>
          <a:p>
            <a:r>
              <a:rPr lang="es-VE" b="0" dirty="0" smtClean="0"/>
              <a:t>3. a solicitud de un grupo de ciudadanos representativo de una comunidad vinculada al área donde se localiza el espacio de cuyo estudio se trate.</a:t>
            </a:r>
          </a:p>
          <a:p>
            <a:r>
              <a:rPr lang="es-VE" b="0" dirty="0" smtClean="0"/>
              <a:t>4. a solicitud de una o varias organizaciones de carácter privado de tipo conservacionista.</a:t>
            </a:r>
          </a:p>
          <a:p>
            <a:r>
              <a:rPr lang="es-VE" b="0" dirty="0" smtClean="0"/>
              <a:t>5. a solicitud de una o varias entidades oficiales nacionales, municipales o estadales.</a:t>
            </a:r>
          </a:p>
          <a:p>
            <a:r>
              <a:rPr lang="es-VE" b="1" dirty="0" smtClean="0"/>
              <a:t>Parágrafo Único</a:t>
            </a:r>
            <a:r>
              <a:rPr lang="es-VE" b="0" dirty="0" smtClean="0"/>
              <a:t>: Las solicitudes a que se refiere este artículo se dirigirán al Ministerio del Ambiente y de los Recursos Naturales Renovables, el cual dará apertura al procedimiento establecido en este Reglamento.</a:t>
            </a:r>
          </a:p>
          <a:p>
            <a:endParaRPr lang="es-VE" b="0"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69</a:t>
            </a:fld>
            <a:endParaRPr lang="es-VE"/>
          </a:p>
        </p:txBody>
      </p:sp>
    </p:spTree>
    <p:extLst>
      <p:ext uri="{BB962C8B-B14F-4D97-AF65-F5344CB8AC3E}">
        <p14:creationId xmlns:p14="http://schemas.microsoft.com/office/powerpoint/2010/main" val="84578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Andina / </a:t>
            </a:r>
            <a:r>
              <a:rPr lang="es-ES" altLang="es-VE" sz="1200" b="1" dirty="0" smtClean="0">
                <a:cs typeface="Times New Roman" panose="02020603050405020304" pitchFamily="18" charset="0"/>
              </a:rPr>
              <a:t>Estado: </a:t>
            </a:r>
            <a:r>
              <a:rPr lang="es-ES" altLang="es-VE" sz="1200" dirty="0" smtClean="0">
                <a:cs typeface="Times New Roman" panose="02020603050405020304" pitchFamily="18" charset="0"/>
              </a:rPr>
              <a:t>Lara, Portuguesa / </a:t>
            </a:r>
            <a:r>
              <a:rPr lang="es-ES" altLang="es-VE" sz="1200" b="1" dirty="0" smtClean="0">
                <a:cs typeface="Times New Roman" panose="02020603050405020304" pitchFamily="18" charset="0"/>
              </a:rPr>
              <a:t>Municipio: </a:t>
            </a:r>
            <a:r>
              <a:rPr lang="es-ES" altLang="es-VE" sz="1200" dirty="0" smtClean="0">
                <a:cs typeface="Times New Roman" panose="02020603050405020304" pitchFamily="18" charset="0"/>
              </a:rPr>
              <a:t>Jiménez, Andrés Eloy Blanco y Morán (Parroquia José Vicente de </a:t>
            </a:r>
            <a:r>
              <a:rPr lang="es-ES" altLang="es-VE" sz="1200" dirty="0" err="1" smtClean="0">
                <a:cs typeface="Times New Roman" panose="02020603050405020304" pitchFamily="18" charset="0"/>
              </a:rPr>
              <a:t>Unda</a:t>
            </a:r>
            <a:r>
              <a:rPr lang="es-ES" altLang="es-VE" sz="1200" dirty="0" smtClean="0">
                <a:cs typeface="Times New Roman" panose="02020603050405020304" pitchFamily="18" charset="0"/>
              </a:rPr>
              <a:t>)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14.580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5</a:t>
            </a:fld>
            <a:endParaRPr lang="es-VE"/>
          </a:p>
        </p:txBody>
      </p:sp>
    </p:spTree>
    <p:extLst>
      <p:ext uri="{BB962C8B-B14F-4D97-AF65-F5344CB8AC3E}">
        <p14:creationId xmlns:p14="http://schemas.microsoft.com/office/powerpoint/2010/main" val="146973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b="1" dirty="0" smtClean="0">
                <a:cs typeface="Times New Roman" panose="02020603050405020304" pitchFamily="18" charset="0"/>
              </a:rPr>
              <a:t> </a:t>
            </a:r>
            <a:r>
              <a:rPr lang="es-ES" altLang="es-VE" sz="1200" dirty="0" smtClean="0">
                <a:solidFill>
                  <a:schemeClr val="bg1"/>
                </a:solidFill>
              </a:rPr>
              <a:t>Decreto No. 1519 del 14-04-1976 / Gaceta Oficial Nº 31.000 del 10-06-1976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 </a:t>
            </a:r>
            <a:r>
              <a:rPr lang="es-ES" altLang="es-VE" sz="1200" dirty="0" smtClean="0"/>
              <a:t>Lara y Portuguesa / </a:t>
            </a:r>
            <a:r>
              <a:rPr lang="es-ES" altLang="es-VE" sz="1200" b="1" dirty="0" smtClean="0">
                <a:cs typeface="Times New Roman" panose="02020603050405020304" pitchFamily="18" charset="0"/>
              </a:rPr>
              <a:t>Municipio: </a:t>
            </a:r>
            <a:r>
              <a:rPr lang="es-ES" altLang="es-VE" sz="1200" dirty="0" smtClean="0"/>
              <a:t>Palavecino e Iribarren (Lara) y Araure (Portuguesa)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a:t>
            </a:r>
            <a:r>
              <a:rPr lang="es-ES" altLang="es-VE" sz="1200" dirty="0" smtClean="0"/>
              <a:t>18.650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a:t>
            </a:fld>
            <a:endParaRPr lang="es-VE"/>
          </a:p>
        </p:txBody>
      </p:sp>
    </p:spTree>
    <p:extLst>
      <p:ext uri="{BB962C8B-B14F-4D97-AF65-F5344CB8AC3E}">
        <p14:creationId xmlns:p14="http://schemas.microsoft.com/office/powerpoint/2010/main" val="187996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b="1" dirty="0" smtClean="0">
                <a:cs typeface="Times New Roman" panose="02020603050405020304" pitchFamily="18" charset="0"/>
              </a:rPr>
              <a:t> </a:t>
            </a:r>
            <a:r>
              <a:rPr lang="es-ES" altLang="es-VE" sz="1200" dirty="0" smtClean="0">
                <a:solidFill>
                  <a:schemeClr val="bg1"/>
                </a:solidFill>
              </a:rPr>
              <a:t>Decreto No. 1519 del 14-04-1976 / Gaceta Oficial Nº 31.000 del 10-06-1976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 </a:t>
            </a:r>
            <a:r>
              <a:rPr lang="es-ES" altLang="es-VE" sz="1200" dirty="0" smtClean="0"/>
              <a:t>Lara y Portuguesa / </a:t>
            </a:r>
            <a:r>
              <a:rPr lang="es-ES" altLang="es-VE" sz="1200" b="1" dirty="0" smtClean="0">
                <a:cs typeface="Times New Roman" panose="02020603050405020304" pitchFamily="18" charset="0"/>
              </a:rPr>
              <a:t>Municipio: </a:t>
            </a:r>
            <a:r>
              <a:rPr lang="es-ES" altLang="es-VE" sz="1200" dirty="0" smtClean="0"/>
              <a:t>Palavecino e Iribarren (Lara) y Araure (Portuguesa)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a:t>
            </a:r>
            <a:r>
              <a:rPr lang="es-ES" altLang="es-VE" sz="1200" dirty="0" smtClean="0"/>
              <a:t>18.650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7</a:t>
            </a:fld>
            <a:endParaRPr lang="es-VE"/>
          </a:p>
        </p:txBody>
      </p:sp>
    </p:spTree>
    <p:extLst>
      <p:ext uri="{BB962C8B-B14F-4D97-AF65-F5344CB8AC3E}">
        <p14:creationId xmlns:p14="http://schemas.microsoft.com/office/powerpoint/2010/main" val="221526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Decreto Nº 2.564, del 30-11-1988 / Gaceta Oficial Nº 34.120 del 22-12-1988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Andina / </a:t>
            </a:r>
            <a:r>
              <a:rPr lang="es-ES" altLang="es-VE" sz="1200" b="1" dirty="0" smtClean="0">
                <a:cs typeface="Times New Roman" panose="02020603050405020304" pitchFamily="18" charset="0"/>
              </a:rPr>
              <a:t>Estado: </a:t>
            </a:r>
            <a:r>
              <a:rPr lang="es-ES" altLang="es-VE" sz="1200" dirty="0" smtClean="0">
                <a:cs typeface="Times New Roman" panose="02020603050405020304" pitchFamily="18" charset="0"/>
              </a:rPr>
              <a:t>Lara, Trujillo y Portuguesa / </a:t>
            </a:r>
            <a:r>
              <a:rPr lang="es-ES" altLang="es-VE" sz="1200" b="1" dirty="0" smtClean="0">
                <a:cs typeface="Times New Roman" panose="02020603050405020304" pitchFamily="18" charset="0"/>
              </a:rPr>
              <a:t>Municipio: </a:t>
            </a:r>
            <a:r>
              <a:rPr lang="es-ES" altLang="es-VE" sz="1200" dirty="0" smtClean="0">
                <a:cs typeface="Times New Roman" panose="02020603050405020304" pitchFamily="18" charset="0"/>
              </a:rPr>
              <a:t>Morán y Torres (Lara), </a:t>
            </a:r>
            <a:r>
              <a:rPr lang="es-ES" altLang="es-VE" sz="1200" dirty="0" err="1" smtClean="0">
                <a:cs typeface="Times New Roman" panose="02020603050405020304" pitchFamily="18" charset="0"/>
              </a:rPr>
              <a:t>Bocono</a:t>
            </a:r>
            <a:r>
              <a:rPr lang="es-ES" altLang="es-VE" sz="1200" dirty="0" smtClean="0">
                <a:cs typeface="Times New Roman" panose="02020603050405020304" pitchFamily="18" charset="0"/>
              </a:rPr>
              <a:t> y Juan V. Elías (Trujillo) y Monseñor José Vicente </a:t>
            </a:r>
            <a:r>
              <a:rPr lang="es-ES" altLang="es-VE" sz="1200" dirty="0" err="1" smtClean="0">
                <a:cs typeface="Times New Roman" panose="02020603050405020304" pitchFamily="18" charset="0"/>
              </a:rPr>
              <a:t>Unda</a:t>
            </a:r>
            <a:r>
              <a:rPr lang="es-ES" altLang="es-VE" sz="1200" dirty="0" smtClean="0">
                <a:cs typeface="Times New Roman" panose="02020603050405020304" pitchFamily="18" charset="0"/>
              </a:rPr>
              <a:t> (Portuguesa) / </a:t>
            </a:r>
            <a:r>
              <a:rPr lang="es-ES" altLang="es-VE" sz="1200" b="1" dirty="0" smtClean="0">
                <a:cs typeface="Times New Roman" panose="02020603050405020304" pitchFamily="18" charset="0"/>
              </a:rPr>
              <a:t>Superficie: </a:t>
            </a:r>
            <a:r>
              <a:rPr lang="es-ES" altLang="es-VE" sz="1200" dirty="0" smtClean="0">
                <a:cs typeface="Times New Roman" panose="02020603050405020304" pitchFamily="18" charset="0"/>
              </a:rPr>
              <a:t>45.328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8</a:t>
            </a:fld>
            <a:endParaRPr lang="es-VE"/>
          </a:p>
        </p:txBody>
      </p:sp>
    </p:spTree>
    <p:extLst>
      <p:ext uri="{BB962C8B-B14F-4D97-AF65-F5344CB8AC3E}">
        <p14:creationId xmlns:p14="http://schemas.microsoft.com/office/powerpoint/2010/main" val="93581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Decreto Nº 2.564, del 30-11-1988 / Gaceta Oficial Nº 34.120 del 22-12-1988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Andina / </a:t>
            </a:r>
            <a:r>
              <a:rPr lang="es-ES" altLang="es-VE" sz="1200" b="1" dirty="0" smtClean="0">
                <a:cs typeface="Times New Roman" panose="02020603050405020304" pitchFamily="18" charset="0"/>
              </a:rPr>
              <a:t>Estado: </a:t>
            </a:r>
            <a:r>
              <a:rPr lang="es-ES" altLang="es-VE" sz="1200" dirty="0" smtClean="0">
                <a:cs typeface="Times New Roman" panose="02020603050405020304" pitchFamily="18" charset="0"/>
              </a:rPr>
              <a:t>Lara, Trujillo y Portuguesa / </a:t>
            </a:r>
            <a:r>
              <a:rPr lang="es-ES" altLang="es-VE" sz="1200" b="1" dirty="0" smtClean="0">
                <a:cs typeface="Times New Roman" panose="02020603050405020304" pitchFamily="18" charset="0"/>
              </a:rPr>
              <a:t>Municipio: </a:t>
            </a:r>
            <a:r>
              <a:rPr lang="es-ES" altLang="es-VE" sz="1200" dirty="0" smtClean="0">
                <a:cs typeface="Times New Roman" panose="02020603050405020304" pitchFamily="18" charset="0"/>
              </a:rPr>
              <a:t>Morán y Torres (Lara), </a:t>
            </a:r>
            <a:r>
              <a:rPr lang="es-ES" altLang="es-VE" sz="1200" dirty="0" err="1" smtClean="0">
                <a:cs typeface="Times New Roman" panose="02020603050405020304" pitchFamily="18" charset="0"/>
              </a:rPr>
              <a:t>Bocono</a:t>
            </a:r>
            <a:r>
              <a:rPr lang="es-ES" altLang="es-VE" sz="1200" dirty="0" smtClean="0">
                <a:cs typeface="Times New Roman" panose="02020603050405020304" pitchFamily="18" charset="0"/>
              </a:rPr>
              <a:t> y Juan V. Elías (Trujillo) y Monseñor José Vicente </a:t>
            </a:r>
            <a:r>
              <a:rPr lang="es-ES" altLang="es-VE" sz="1200" dirty="0" err="1" smtClean="0">
                <a:cs typeface="Times New Roman" panose="02020603050405020304" pitchFamily="18" charset="0"/>
              </a:rPr>
              <a:t>Unda</a:t>
            </a:r>
            <a:r>
              <a:rPr lang="es-ES" altLang="es-VE" sz="1200" dirty="0" smtClean="0">
                <a:cs typeface="Times New Roman" panose="02020603050405020304" pitchFamily="18" charset="0"/>
              </a:rPr>
              <a:t> (Portuguesa) / </a:t>
            </a:r>
            <a:r>
              <a:rPr lang="es-ES" altLang="es-VE" sz="1200" b="1" dirty="0" smtClean="0">
                <a:cs typeface="Times New Roman" panose="02020603050405020304" pitchFamily="18" charset="0"/>
              </a:rPr>
              <a:t>Superficie: </a:t>
            </a:r>
            <a:r>
              <a:rPr lang="es-ES" altLang="es-VE" sz="1200" dirty="0" smtClean="0">
                <a:cs typeface="Times New Roman" panose="02020603050405020304" pitchFamily="18" charset="0"/>
              </a:rPr>
              <a:t>45.328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9</a:t>
            </a:fld>
            <a:endParaRPr lang="es-VE"/>
          </a:p>
        </p:txBody>
      </p:sp>
    </p:spTree>
    <p:extLst>
      <p:ext uri="{BB962C8B-B14F-4D97-AF65-F5344CB8AC3E}">
        <p14:creationId xmlns:p14="http://schemas.microsoft.com/office/powerpoint/2010/main" val="2119536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Gaceta Oficial Nº 34.522 del 02 de agosto de 1990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a:t>
            </a:r>
            <a:r>
              <a:rPr lang="es-ES" altLang="es-VE" sz="1200" dirty="0" smtClean="0">
                <a:cs typeface="Times New Roman" panose="02020603050405020304" pitchFamily="18" charset="0"/>
              </a:rPr>
              <a:t> Lara / </a:t>
            </a:r>
            <a:r>
              <a:rPr lang="es-ES" altLang="es-VE" sz="1200" b="1" dirty="0" smtClean="0">
                <a:cs typeface="Times New Roman" panose="02020603050405020304" pitchFamily="18" charset="0"/>
              </a:rPr>
              <a:t>Municipio:</a:t>
            </a:r>
            <a:r>
              <a:rPr lang="es-ES" altLang="es-VE" sz="1200" dirty="0" smtClean="0">
                <a:cs typeface="Times New Roman" panose="02020603050405020304" pitchFamily="18" charset="0"/>
              </a:rPr>
              <a:t> </a:t>
            </a:r>
            <a:r>
              <a:rPr lang="es-ES" altLang="es-VE" sz="1200" dirty="0" smtClean="0"/>
              <a:t>Iribarren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7.275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10</a:t>
            </a:fld>
            <a:endParaRPr lang="es-VE"/>
          </a:p>
        </p:txBody>
      </p:sp>
    </p:spTree>
    <p:extLst>
      <p:ext uri="{BB962C8B-B14F-4D97-AF65-F5344CB8AC3E}">
        <p14:creationId xmlns:p14="http://schemas.microsoft.com/office/powerpoint/2010/main" val="365833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Gaceta Oficial Nº 34.522 del 02 de agosto de 1990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a:t>
            </a:r>
            <a:r>
              <a:rPr lang="es-ES" altLang="es-VE" sz="1200" dirty="0" smtClean="0">
                <a:cs typeface="Times New Roman" panose="02020603050405020304" pitchFamily="18" charset="0"/>
              </a:rPr>
              <a:t> Lara / </a:t>
            </a:r>
            <a:r>
              <a:rPr lang="es-ES" altLang="es-VE" sz="1200" b="1" dirty="0" smtClean="0">
                <a:cs typeface="Times New Roman" panose="02020603050405020304" pitchFamily="18" charset="0"/>
              </a:rPr>
              <a:t>Municipio:</a:t>
            </a:r>
            <a:r>
              <a:rPr lang="es-ES" altLang="es-VE" sz="1200" dirty="0" smtClean="0">
                <a:cs typeface="Times New Roman" panose="02020603050405020304" pitchFamily="18" charset="0"/>
              </a:rPr>
              <a:t> </a:t>
            </a:r>
            <a:r>
              <a:rPr lang="es-ES" altLang="es-VE" sz="1200" dirty="0" smtClean="0"/>
              <a:t>Iribarren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7.275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11</a:t>
            </a:fld>
            <a:endParaRPr lang="es-VE"/>
          </a:p>
        </p:txBody>
      </p:sp>
    </p:spTree>
    <p:extLst>
      <p:ext uri="{BB962C8B-B14F-4D97-AF65-F5344CB8AC3E}">
        <p14:creationId xmlns:p14="http://schemas.microsoft.com/office/powerpoint/2010/main" val="394569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Gaceta Oficial Nº 34.522 del 02 de agosto de 1990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a:t>
            </a:r>
            <a:r>
              <a:rPr lang="es-ES" altLang="es-VE" sz="1200" dirty="0" smtClean="0">
                <a:cs typeface="Times New Roman" panose="02020603050405020304" pitchFamily="18" charset="0"/>
              </a:rPr>
              <a:t> Lara / </a:t>
            </a:r>
            <a:r>
              <a:rPr lang="es-ES" altLang="es-VE" sz="1200" b="1" dirty="0" smtClean="0">
                <a:cs typeface="Times New Roman" panose="02020603050405020304" pitchFamily="18" charset="0"/>
              </a:rPr>
              <a:t>Municipio:</a:t>
            </a:r>
            <a:r>
              <a:rPr lang="es-ES" altLang="es-VE" sz="1200" dirty="0" smtClean="0">
                <a:cs typeface="Times New Roman" panose="02020603050405020304" pitchFamily="18" charset="0"/>
              </a:rPr>
              <a:t> </a:t>
            </a:r>
            <a:r>
              <a:rPr lang="es-ES" altLang="es-VE" sz="1200" dirty="0" smtClean="0"/>
              <a:t>Iribarren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7.275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12</a:t>
            </a:fld>
            <a:endParaRPr lang="es-VE"/>
          </a:p>
        </p:txBody>
      </p:sp>
    </p:spTree>
    <p:extLst>
      <p:ext uri="{BB962C8B-B14F-4D97-AF65-F5344CB8AC3E}">
        <p14:creationId xmlns:p14="http://schemas.microsoft.com/office/powerpoint/2010/main" val="124587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fld id="{96C1358C-B621-457F-80B8-7B6444D1A224}" type="datetime12">
              <a:rPr lang="es-ES"/>
              <a:pPr/>
              <a:t>8:00 </a:t>
            </a:fld>
            <a:endParaRPr lang="es-ES"/>
          </a:p>
        </p:txBody>
      </p:sp>
      <p:sp>
        <p:nvSpPr>
          <p:cNvPr id="5" name="Rectangle 6"/>
          <p:cNvSpPr>
            <a:spLocks noGrp="1" noChangeArrowheads="1"/>
          </p:cNvSpPr>
          <p:nvPr>
            <p:ph type="sldNum" sz="quarter" idx="11"/>
          </p:nvPr>
        </p:nvSpPr>
        <p:spPr>
          <a:ln/>
        </p:spPr>
        <p:txBody>
          <a:bodyPr/>
          <a:lstStyle>
            <a:lvl1pPr>
              <a:defRPr/>
            </a:lvl1pPr>
          </a:lstStyle>
          <a:p>
            <a:fld id="{9EB6BD76-9975-4DB8-B4E6-79F7D9642A1F}"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fld id="{2A072795-9583-4500-9AF1-F2531D4433D0}" type="datetime12">
              <a:rPr lang="es-ES"/>
              <a:pPr/>
              <a:t>8:00 </a:t>
            </a:fld>
            <a:endParaRPr lang="es-ES"/>
          </a:p>
        </p:txBody>
      </p:sp>
      <p:sp>
        <p:nvSpPr>
          <p:cNvPr id="5" name="Rectangle 6"/>
          <p:cNvSpPr>
            <a:spLocks noGrp="1" noChangeArrowheads="1"/>
          </p:cNvSpPr>
          <p:nvPr>
            <p:ph type="sldNum" sz="quarter" idx="11"/>
          </p:nvPr>
        </p:nvSpPr>
        <p:spPr>
          <a:ln/>
        </p:spPr>
        <p:txBody>
          <a:bodyPr/>
          <a:lstStyle>
            <a:lvl1pPr>
              <a:defRPr/>
            </a:lvl1pPr>
          </a:lstStyle>
          <a:p>
            <a:fld id="{A9CA1935-4F61-47A7-BC99-FC4D75E7FDB5}"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fld id="{069EFCF2-1682-4649-A6CF-922869F0DA69}" type="datetime12">
              <a:rPr lang="es-ES"/>
              <a:pPr/>
              <a:t>8:00 </a:t>
            </a:fld>
            <a:endParaRPr lang="es-ES"/>
          </a:p>
        </p:txBody>
      </p:sp>
      <p:sp>
        <p:nvSpPr>
          <p:cNvPr id="5" name="Rectangle 6"/>
          <p:cNvSpPr>
            <a:spLocks noGrp="1" noChangeArrowheads="1"/>
          </p:cNvSpPr>
          <p:nvPr>
            <p:ph type="sldNum" sz="quarter" idx="11"/>
          </p:nvPr>
        </p:nvSpPr>
        <p:spPr>
          <a:ln/>
        </p:spPr>
        <p:txBody>
          <a:bodyPr/>
          <a:lstStyle>
            <a:lvl1pPr>
              <a:defRPr/>
            </a:lvl1pPr>
          </a:lstStyle>
          <a:p>
            <a:fld id="{4709E25D-879B-4EB1-BADC-804D18ECA0C5}"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fld id="{DE877CBF-06BA-4946-AC7F-D9080CF24258}" type="datetime12">
              <a:rPr lang="es-ES"/>
              <a:pPr/>
              <a:t>8:00 </a:t>
            </a:fld>
            <a:endParaRPr lang="es-ES"/>
          </a:p>
        </p:txBody>
      </p:sp>
      <p:sp>
        <p:nvSpPr>
          <p:cNvPr id="5" name="Rectangle 6"/>
          <p:cNvSpPr>
            <a:spLocks noGrp="1" noChangeArrowheads="1"/>
          </p:cNvSpPr>
          <p:nvPr>
            <p:ph type="sldNum" sz="quarter" idx="11"/>
          </p:nvPr>
        </p:nvSpPr>
        <p:spPr>
          <a:ln/>
        </p:spPr>
        <p:txBody>
          <a:bodyPr/>
          <a:lstStyle>
            <a:lvl1pPr>
              <a:defRPr/>
            </a:lvl1pPr>
          </a:lstStyle>
          <a:p>
            <a:fld id="{4B2D82C5-43E2-4108-A059-B2BB63FB41B2}"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fld id="{23C9B6CC-F452-4C33-9681-6F4A0B8D6B9B}" type="datetime12">
              <a:rPr lang="es-ES"/>
              <a:pPr/>
              <a:t>8:00 </a:t>
            </a:fld>
            <a:endParaRPr lang="es-ES"/>
          </a:p>
        </p:txBody>
      </p:sp>
      <p:sp>
        <p:nvSpPr>
          <p:cNvPr id="5" name="Rectangle 6"/>
          <p:cNvSpPr>
            <a:spLocks noGrp="1" noChangeArrowheads="1"/>
          </p:cNvSpPr>
          <p:nvPr>
            <p:ph type="sldNum" sz="quarter" idx="11"/>
          </p:nvPr>
        </p:nvSpPr>
        <p:spPr>
          <a:ln/>
        </p:spPr>
        <p:txBody>
          <a:bodyPr/>
          <a:lstStyle>
            <a:lvl1pPr>
              <a:defRPr/>
            </a:lvl1pPr>
          </a:lstStyle>
          <a:p>
            <a:fld id="{3F906240-2FDC-468A-A81D-6C091666A098}"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fld id="{378FA67B-26B4-4AC7-B3D4-7BF01309384A}" type="datetime12">
              <a:rPr lang="es-ES"/>
              <a:pPr/>
              <a:t>8:00 </a:t>
            </a:fld>
            <a:endParaRPr lang="es-ES"/>
          </a:p>
        </p:txBody>
      </p:sp>
      <p:sp>
        <p:nvSpPr>
          <p:cNvPr id="6" name="Rectangle 6"/>
          <p:cNvSpPr>
            <a:spLocks noGrp="1" noChangeArrowheads="1"/>
          </p:cNvSpPr>
          <p:nvPr>
            <p:ph type="sldNum" sz="quarter" idx="11"/>
          </p:nvPr>
        </p:nvSpPr>
        <p:spPr>
          <a:ln/>
        </p:spPr>
        <p:txBody>
          <a:bodyPr/>
          <a:lstStyle>
            <a:lvl1pPr>
              <a:defRPr/>
            </a:lvl1pPr>
          </a:lstStyle>
          <a:p>
            <a:fld id="{918A5D85-4470-4A69-897E-9DC3B8A61F6D}" type="slidenum">
              <a:rPr lang="es-ES"/>
              <a:pPr/>
              <a:t>‹Nº›</a:t>
            </a:fld>
            <a:endParaRPr lang="es-ES"/>
          </a:p>
        </p:txBody>
      </p:sp>
      <p:sp>
        <p:nvSpPr>
          <p:cNvPr id="7"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fld id="{EA449591-1D7B-4360-835A-CA90D16A6A05}" type="datetime12">
              <a:rPr lang="es-ES"/>
              <a:pPr/>
              <a:t>8:00 </a:t>
            </a:fld>
            <a:endParaRPr lang="es-ES"/>
          </a:p>
        </p:txBody>
      </p:sp>
      <p:sp>
        <p:nvSpPr>
          <p:cNvPr id="8" name="Rectangle 6"/>
          <p:cNvSpPr>
            <a:spLocks noGrp="1" noChangeArrowheads="1"/>
          </p:cNvSpPr>
          <p:nvPr>
            <p:ph type="sldNum" sz="quarter" idx="11"/>
          </p:nvPr>
        </p:nvSpPr>
        <p:spPr>
          <a:ln/>
        </p:spPr>
        <p:txBody>
          <a:bodyPr/>
          <a:lstStyle>
            <a:lvl1pPr>
              <a:defRPr/>
            </a:lvl1pPr>
          </a:lstStyle>
          <a:p>
            <a:fld id="{F622FA23-FCC1-4481-9609-EBA929421510}" type="slidenum">
              <a:rPr lang="es-ES"/>
              <a:pPr/>
              <a:t>‹Nº›</a:t>
            </a:fld>
            <a:endParaRPr lang="es-ES"/>
          </a:p>
        </p:txBody>
      </p:sp>
      <p:sp>
        <p:nvSpPr>
          <p:cNvPr id="9"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fld id="{EDA3D2AD-631E-43F6-A589-EEA198F84CA0}" type="datetime12">
              <a:rPr lang="es-ES"/>
              <a:pPr/>
              <a:t>8:00 </a:t>
            </a:fld>
            <a:endParaRPr lang="es-ES"/>
          </a:p>
        </p:txBody>
      </p:sp>
      <p:sp>
        <p:nvSpPr>
          <p:cNvPr id="4" name="Rectangle 6"/>
          <p:cNvSpPr>
            <a:spLocks noGrp="1" noChangeArrowheads="1"/>
          </p:cNvSpPr>
          <p:nvPr>
            <p:ph type="sldNum" sz="quarter" idx="11"/>
          </p:nvPr>
        </p:nvSpPr>
        <p:spPr>
          <a:ln/>
        </p:spPr>
        <p:txBody>
          <a:bodyPr/>
          <a:lstStyle>
            <a:lvl1pPr>
              <a:defRPr/>
            </a:lvl1pPr>
          </a:lstStyle>
          <a:p>
            <a:fld id="{266D8E18-D1A8-4371-95EF-AF549381375D}" type="slidenum">
              <a:rPr lang="es-ES"/>
              <a:pPr/>
              <a:t>‹Nº›</a:t>
            </a:fld>
            <a:endParaRPr lang="es-ES"/>
          </a:p>
        </p:txBody>
      </p:sp>
      <p:sp>
        <p:nvSpPr>
          <p:cNvPr id="5"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22D523D-4FE6-4869-86A0-90201FFEFD7D}" type="datetime12">
              <a:rPr lang="es-ES"/>
              <a:pPr/>
              <a:t>8:00 </a:t>
            </a:fld>
            <a:endParaRPr lang="es-ES"/>
          </a:p>
        </p:txBody>
      </p:sp>
      <p:sp>
        <p:nvSpPr>
          <p:cNvPr id="3" name="Rectangle 6"/>
          <p:cNvSpPr>
            <a:spLocks noGrp="1" noChangeArrowheads="1"/>
          </p:cNvSpPr>
          <p:nvPr>
            <p:ph type="sldNum" sz="quarter" idx="11"/>
          </p:nvPr>
        </p:nvSpPr>
        <p:spPr>
          <a:ln/>
        </p:spPr>
        <p:txBody>
          <a:bodyPr/>
          <a:lstStyle>
            <a:lvl1pPr>
              <a:defRPr/>
            </a:lvl1pPr>
          </a:lstStyle>
          <a:p>
            <a:fld id="{921A91B3-6064-4BE9-AEDB-EE0945AF5DBA}" type="slidenum">
              <a:rPr lang="es-ES"/>
              <a:pPr/>
              <a:t>‹Nº›</a:t>
            </a:fld>
            <a:endParaRPr lang="es-ES"/>
          </a:p>
        </p:txBody>
      </p:sp>
      <p:sp>
        <p:nvSpPr>
          <p:cNvPr id="4"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1AA4BBFB-0704-48E6-9214-96C0008E5678}" type="datetime12">
              <a:rPr lang="es-ES"/>
              <a:pPr/>
              <a:t>8:00 </a:t>
            </a:fld>
            <a:endParaRPr lang="es-ES"/>
          </a:p>
        </p:txBody>
      </p:sp>
      <p:sp>
        <p:nvSpPr>
          <p:cNvPr id="6" name="Rectangle 6"/>
          <p:cNvSpPr>
            <a:spLocks noGrp="1" noChangeArrowheads="1"/>
          </p:cNvSpPr>
          <p:nvPr>
            <p:ph type="sldNum" sz="quarter" idx="11"/>
          </p:nvPr>
        </p:nvSpPr>
        <p:spPr>
          <a:ln/>
        </p:spPr>
        <p:txBody>
          <a:bodyPr/>
          <a:lstStyle>
            <a:lvl1pPr>
              <a:defRPr/>
            </a:lvl1pPr>
          </a:lstStyle>
          <a:p>
            <a:fld id="{13FD30CD-2288-40C9-A0EA-7FF52F9C58BA}" type="slidenum">
              <a:rPr lang="es-ES"/>
              <a:pPr/>
              <a:t>‹Nº›</a:t>
            </a:fld>
            <a:endParaRPr lang="es-ES"/>
          </a:p>
        </p:txBody>
      </p:sp>
      <p:sp>
        <p:nvSpPr>
          <p:cNvPr id="7"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5792C516-A05B-4643-87F5-B3C07F860949}" type="datetime12">
              <a:rPr lang="es-ES"/>
              <a:pPr/>
              <a:t>8:00 </a:t>
            </a:fld>
            <a:endParaRPr lang="es-ES"/>
          </a:p>
        </p:txBody>
      </p:sp>
      <p:sp>
        <p:nvSpPr>
          <p:cNvPr id="6" name="Rectangle 6"/>
          <p:cNvSpPr>
            <a:spLocks noGrp="1" noChangeArrowheads="1"/>
          </p:cNvSpPr>
          <p:nvPr>
            <p:ph type="sldNum" sz="quarter" idx="11"/>
          </p:nvPr>
        </p:nvSpPr>
        <p:spPr>
          <a:ln/>
        </p:spPr>
        <p:txBody>
          <a:bodyPr/>
          <a:lstStyle>
            <a:lvl1pPr>
              <a:defRPr/>
            </a:lvl1pPr>
          </a:lstStyle>
          <a:p>
            <a:fld id="{3D4267AB-0C4F-4195-84A6-EC3FE301236D}" type="slidenum">
              <a:rPr lang="es-ES"/>
              <a:pPr/>
              <a:t>‹Nº›</a:t>
            </a:fld>
            <a:endParaRPr lang="es-ES"/>
          </a:p>
        </p:txBody>
      </p:sp>
      <p:sp>
        <p:nvSpPr>
          <p:cNvPr id="7"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287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34925" y="6719888"/>
            <a:ext cx="1225550"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eaLnBrk="1" hangingPunct="1">
              <a:defRPr sz="900"/>
            </a:lvl1pPr>
          </a:lstStyle>
          <a:p>
            <a:fld id="{EFA15743-6469-4E04-875C-5FED7D8ED3F9}" type="datetime12">
              <a:rPr lang="es-ES"/>
              <a:pPr/>
              <a:t>8:00 </a:t>
            </a:fld>
            <a:endParaRPr lang="es-ES"/>
          </a:p>
        </p:txBody>
      </p:sp>
      <p:sp>
        <p:nvSpPr>
          <p:cNvPr id="1030" name="Rectangle 6"/>
          <p:cNvSpPr>
            <a:spLocks noGrp="1" noChangeArrowheads="1"/>
          </p:cNvSpPr>
          <p:nvPr>
            <p:ph type="sldNum" sz="quarter" idx="4"/>
          </p:nvPr>
        </p:nvSpPr>
        <p:spPr bwMode="auto">
          <a:xfrm>
            <a:off x="8856663" y="6721475"/>
            <a:ext cx="287337"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eaLnBrk="1" hangingPunct="1">
              <a:defRPr sz="900"/>
            </a:lvl1pPr>
          </a:lstStyle>
          <a:p>
            <a:fld id="{6CBE702A-DFBA-4581-A322-C64F92993E97}" type="slidenum">
              <a:rPr lang="es-ES"/>
              <a:pPr/>
              <a:t>‹Nº›</a:t>
            </a:fld>
            <a:endParaRPr lang="es-ES"/>
          </a:p>
        </p:txBody>
      </p:sp>
      <p:sp>
        <p:nvSpPr>
          <p:cNvPr id="1029" name="Rectangle 5"/>
          <p:cNvSpPr>
            <a:spLocks noGrp="1" noChangeArrowheads="1"/>
          </p:cNvSpPr>
          <p:nvPr>
            <p:ph type="ftr" sz="quarter" idx="3"/>
          </p:nvPr>
        </p:nvSpPr>
        <p:spPr bwMode="auto">
          <a:xfrm>
            <a:off x="4859338" y="6721475"/>
            <a:ext cx="2895600"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eaLnBrk="1" hangingPunct="1">
              <a:defRPr sz="900"/>
            </a:lvl1pPr>
          </a:lstStyle>
          <a:p>
            <a:r>
              <a:rPr lang="es-VE" dirty="0" smtClean="0"/>
              <a:t>Diseño y Montaje: O. Pérez, R. Piña y F. Lau - 2015</a:t>
            </a:r>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6.jpeg"/><Relationship Id="rId16"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jp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7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alpha val="98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22D523D-4FE6-4869-86A0-90201FFEFD7D}" type="datetime12">
              <a:rPr lang="es-ES" smtClean="0"/>
              <a:pPr/>
              <a:t>8:00 </a:t>
            </a:fld>
            <a:endParaRPr lang="es-ES"/>
          </a:p>
        </p:txBody>
      </p:sp>
      <p:sp>
        <p:nvSpPr>
          <p:cNvPr id="3" name="Marcador de número de diapositiva 2"/>
          <p:cNvSpPr>
            <a:spLocks noGrp="1"/>
          </p:cNvSpPr>
          <p:nvPr>
            <p:ph type="sldNum" sz="quarter" idx="11"/>
          </p:nvPr>
        </p:nvSpPr>
        <p:spPr/>
        <p:txBody>
          <a:bodyPr/>
          <a:lstStyle/>
          <a:p>
            <a:fld id="{921A91B3-6064-4BE9-AEDB-EE0945AF5DBA}" type="slidenum">
              <a:rPr lang="es-ES" smtClean="0"/>
              <a:pPr/>
              <a:t>1</a:t>
            </a:fld>
            <a:endParaRPr lang="es-ES"/>
          </a:p>
        </p:txBody>
      </p:sp>
      <p:sp>
        <p:nvSpPr>
          <p:cNvPr id="4" name="Marcador de pie de página 3"/>
          <p:cNvSpPr>
            <a:spLocks noGrp="1"/>
          </p:cNvSpPr>
          <p:nvPr>
            <p:ph type="ftr" sz="quarter" idx="12"/>
          </p:nvPr>
        </p:nvSpPr>
        <p:spPr/>
        <p:txBody>
          <a:bodyPr/>
          <a:lstStyle/>
          <a:p>
            <a:r>
              <a:rPr lang="es-VE" smtClean="0"/>
              <a:t>Diseño y Montaje: O. Pérez, R. Piña y F. Lau - 2015</a:t>
            </a:r>
            <a:endParaRPr lang="es-ES"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968"/>
            <a:ext cx="6804248" cy="1492389"/>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30"/>
            <a:ext cx="2366449" cy="1478484"/>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3959"/>
            <a:ext cx="9144000" cy="5384130"/>
          </a:xfrm>
          <a:prstGeom prst="rect">
            <a:avLst/>
          </a:prstGeom>
        </p:spPr>
      </p:pic>
      <p:sp>
        <p:nvSpPr>
          <p:cNvPr id="12" name="Rectángulo 11"/>
          <p:cNvSpPr/>
          <p:nvPr/>
        </p:nvSpPr>
        <p:spPr>
          <a:xfrm>
            <a:off x="27436" y="5470176"/>
            <a:ext cx="4458908" cy="1200329"/>
          </a:xfrm>
          <a:prstGeom prst="rect">
            <a:avLst/>
          </a:prstGeom>
          <a:noFill/>
        </p:spPr>
        <p:txBody>
          <a:bodyPr wrap="square" lIns="91440" tIns="45720" rIns="91440" bIns="45720">
            <a:spAutoFit/>
          </a:bodyPr>
          <a:lstStyle/>
          <a:p>
            <a:pPr algn="ctr"/>
            <a:r>
              <a:rPr lang="es-ES" sz="2400" b="1" cap="none" spc="0" dirty="0" smtClean="0">
                <a:ln w="6600">
                  <a:solidFill>
                    <a:schemeClr val="accent2"/>
                  </a:solidFill>
                  <a:prstDash val="solid"/>
                </a:ln>
                <a:solidFill>
                  <a:srgbClr val="FFFFFF"/>
                </a:solidFill>
                <a:effectLst>
                  <a:outerShdw dist="38100" dir="2700000" algn="tl" rotWithShape="0">
                    <a:schemeClr val="accent2"/>
                  </a:outerShdw>
                </a:effectLst>
              </a:rPr>
              <a:t>BIOTEL</a:t>
            </a:r>
          </a:p>
          <a:p>
            <a:pPr algn="ctr"/>
            <a:r>
              <a:rPr lang="es-ES" sz="2400" b="1" cap="none" spc="0" dirty="0" smtClean="0">
                <a:ln w="6600">
                  <a:solidFill>
                    <a:schemeClr val="accent2"/>
                  </a:solidFill>
                  <a:prstDash val="solid"/>
                </a:ln>
                <a:solidFill>
                  <a:srgbClr val="FFFFFF"/>
                </a:solidFill>
                <a:effectLst>
                  <a:outerShdw dist="38100" dir="2700000" algn="tl" rotWithShape="0">
                    <a:schemeClr val="accent2"/>
                  </a:outerShdw>
                </a:effectLst>
              </a:rPr>
              <a:t>Barquisimeto, Estado Lara</a:t>
            </a:r>
          </a:p>
          <a:p>
            <a:pPr algn="ctr"/>
            <a:r>
              <a:rPr lang="es-ES" sz="2400" b="1" dirty="0" smtClean="0">
                <a:ln w="6600">
                  <a:solidFill>
                    <a:schemeClr val="accent2"/>
                  </a:solidFill>
                  <a:prstDash val="solid"/>
                </a:ln>
                <a:solidFill>
                  <a:srgbClr val="FFFFFF"/>
                </a:solidFill>
                <a:effectLst>
                  <a:outerShdw dist="38100" dir="2700000" algn="tl" rotWithShape="0">
                    <a:schemeClr val="accent2"/>
                  </a:outerShdw>
                </a:effectLst>
              </a:rPr>
              <a:t>21-22 Abril 2.016</a:t>
            </a:r>
            <a:endParaRPr lang="es-ES"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ángulo 14"/>
          <p:cNvSpPr/>
          <p:nvPr/>
        </p:nvSpPr>
        <p:spPr>
          <a:xfrm>
            <a:off x="3204173" y="41849"/>
            <a:ext cx="5760315" cy="1384995"/>
          </a:xfrm>
          <a:prstGeom prst="rect">
            <a:avLst/>
          </a:prstGeom>
          <a:noFill/>
        </p:spPr>
        <p:txBody>
          <a:bodyPr wrap="square" lIns="91440" tIns="45720" rIns="91440" bIns="45720">
            <a:spAutoFit/>
          </a:bodyPr>
          <a:lstStyle/>
          <a:p>
            <a:pPr algn="r"/>
            <a:r>
              <a:rPr lang="es-ES" sz="2800" b="1" cap="none" spc="0" dirty="0" smtClean="0">
                <a:ln w="6600">
                  <a:solidFill>
                    <a:srgbClr val="000000"/>
                  </a:solidFill>
                  <a:prstDash val="solid"/>
                </a:ln>
                <a:solidFill>
                  <a:srgbClr val="FFFFFF"/>
                </a:solidFill>
                <a:effectLst>
                  <a:outerShdw dist="38100" dir="2700000" algn="tl" rotWithShape="0">
                    <a:schemeClr val="accent2"/>
                  </a:outerShdw>
                </a:effectLst>
              </a:rPr>
              <a:t>3</a:t>
            </a:r>
            <a:r>
              <a:rPr lang="es-ES" sz="2800" b="1" cap="none" spc="0" baseline="30000" dirty="0" smtClean="0">
                <a:ln w="6600">
                  <a:solidFill>
                    <a:srgbClr val="000000"/>
                  </a:solidFill>
                  <a:prstDash val="solid"/>
                </a:ln>
                <a:solidFill>
                  <a:srgbClr val="FFFFFF"/>
                </a:solidFill>
                <a:effectLst>
                  <a:outerShdw dist="38100" dir="2700000" algn="tl" rotWithShape="0">
                    <a:schemeClr val="accent2"/>
                  </a:outerShdw>
                </a:effectLst>
              </a:rPr>
              <a:t>er</a:t>
            </a:r>
            <a:r>
              <a:rPr lang="es-ES" sz="2800" b="1" cap="none" spc="0" dirty="0" smtClean="0">
                <a:ln w="6600">
                  <a:solidFill>
                    <a:srgbClr val="000000"/>
                  </a:solidFill>
                  <a:prstDash val="solid"/>
                </a:ln>
                <a:solidFill>
                  <a:srgbClr val="FFFFFF"/>
                </a:solidFill>
                <a:effectLst>
                  <a:outerShdw dist="38100" dir="2700000" algn="tl" rotWithShape="0">
                    <a:schemeClr val="accent2"/>
                  </a:outerShdw>
                </a:effectLst>
              </a:rPr>
              <a:t> Seminario-Taller sobre</a:t>
            </a:r>
            <a:br>
              <a:rPr lang="es-ES" sz="2800" b="1" cap="none" spc="0" dirty="0" smtClean="0">
                <a:ln w="6600">
                  <a:solidFill>
                    <a:srgbClr val="000000"/>
                  </a:solidFill>
                  <a:prstDash val="solid"/>
                </a:ln>
                <a:solidFill>
                  <a:srgbClr val="FFFFFF"/>
                </a:solidFill>
                <a:effectLst>
                  <a:outerShdw dist="38100" dir="2700000" algn="tl" rotWithShape="0">
                    <a:schemeClr val="accent2"/>
                  </a:outerShdw>
                </a:effectLst>
              </a:rPr>
            </a:br>
            <a:r>
              <a:rPr lang="es-ES" sz="2800" b="1" cap="none" spc="0" dirty="0" smtClean="0">
                <a:ln w="6600">
                  <a:solidFill>
                    <a:srgbClr val="000000"/>
                  </a:solidFill>
                  <a:prstDash val="solid"/>
                </a:ln>
                <a:solidFill>
                  <a:srgbClr val="FFFFFF"/>
                </a:solidFill>
                <a:effectLst>
                  <a:outerShdw dist="38100" dir="2700000" algn="tl" rotWithShape="0">
                    <a:schemeClr val="accent2"/>
                  </a:outerShdw>
                </a:effectLst>
              </a:rPr>
              <a:t>Biología y Conservación</a:t>
            </a:r>
            <a:br>
              <a:rPr lang="es-ES" sz="2800" b="1" cap="none" spc="0" dirty="0" smtClean="0">
                <a:ln w="6600">
                  <a:solidFill>
                    <a:srgbClr val="000000"/>
                  </a:solidFill>
                  <a:prstDash val="solid"/>
                </a:ln>
                <a:solidFill>
                  <a:srgbClr val="FFFFFF"/>
                </a:solidFill>
                <a:effectLst>
                  <a:outerShdw dist="38100" dir="2700000" algn="tl" rotWithShape="0">
                    <a:schemeClr val="accent2"/>
                  </a:outerShdw>
                </a:effectLst>
              </a:rPr>
            </a:br>
            <a:r>
              <a:rPr lang="es-ES" sz="2800" b="1" cap="none" spc="0" dirty="0" smtClean="0">
                <a:ln w="6600">
                  <a:solidFill>
                    <a:srgbClr val="000000"/>
                  </a:solidFill>
                  <a:prstDash val="solid"/>
                </a:ln>
                <a:solidFill>
                  <a:srgbClr val="FFFFFF"/>
                </a:solidFill>
                <a:effectLst>
                  <a:outerShdw dist="38100" dir="2700000" algn="tl" rotWithShape="0">
                    <a:schemeClr val="accent2"/>
                  </a:outerShdw>
                </a:effectLst>
              </a:rPr>
              <a:t>del Oso Frontino</a:t>
            </a:r>
            <a:endParaRPr lang="es-ES" sz="2800" b="1" cap="none" spc="0" dirty="0">
              <a:ln w="6600">
                <a:solidFill>
                  <a:srgbClr val="000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911211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750164"/>
            <a:ext cx="3744416" cy="2554545"/>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3200" b="1" dirty="0">
                <a:ln>
                  <a:solidFill>
                    <a:schemeClr val="tx1">
                      <a:lumMod val="95000"/>
                      <a:lumOff val="5000"/>
                    </a:schemeClr>
                  </a:solidFill>
                </a:ln>
                <a:solidFill>
                  <a:srgbClr val="336600"/>
                </a:solidFill>
              </a:rPr>
              <a:t>En 1.989 </a:t>
            </a:r>
            <a:r>
              <a:rPr lang="es-MX" sz="3200" b="1" dirty="0" smtClean="0">
                <a:ln>
                  <a:solidFill>
                    <a:schemeClr val="tx1">
                      <a:lumMod val="95000"/>
                      <a:lumOff val="5000"/>
                    </a:schemeClr>
                  </a:solidFill>
                </a:ln>
                <a:solidFill>
                  <a:srgbClr val="336600"/>
                </a:solidFill>
              </a:rPr>
              <a:t>se </a:t>
            </a:r>
            <a:r>
              <a:rPr lang="es-MX" sz="3200" b="1" dirty="0">
                <a:ln>
                  <a:solidFill>
                    <a:schemeClr val="tx1">
                      <a:lumMod val="95000"/>
                      <a:lumOff val="5000"/>
                    </a:schemeClr>
                  </a:solidFill>
                </a:ln>
                <a:solidFill>
                  <a:srgbClr val="336600"/>
                </a:solidFill>
              </a:rPr>
              <a:t>decreta el Monumento Natural Loma El </a:t>
            </a:r>
            <a:r>
              <a:rPr lang="es-MX" sz="3200" b="1" dirty="0" smtClean="0">
                <a:ln>
                  <a:solidFill>
                    <a:schemeClr val="tx1">
                      <a:lumMod val="95000"/>
                      <a:lumOff val="5000"/>
                    </a:schemeClr>
                  </a:solidFill>
                </a:ln>
                <a:solidFill>
                  <a:srgbClr val="336600"/>
                </a:solidFill>
              </a:rPr>
              <a:t>León.</a:t>
            </a:r>
            <a:endParaRPr lang="es-VE" sz="32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10</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692696"/>
            <a:ext cx="4005413" cy="5184576"/>
          </a:xfrm>
          <a:prstGeom prst="rect">
            <a:avLst/>
          </a:prstGeom>
        </p:spPr>
      </p:pic>
    </p:spTree>
    <p:extLst>
      <p:ext uri="{BB962C8B-B14F-4D97-AF65-F5344CB8AC3E}">
        <p14:creationId xmlns:p14="http://schemas.microsoft.com/office/powerpoint/2010/main" val="42098464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750164"/>
            <a:ext cx="3744416" cy="2554545"/>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3200" b="1" dirty="0" smtClean="0">
                <a:ln>
                  <a:solidFill>
                    <a:schemeClr val="tx1">
                      <a:lumMod val="95000"/>
                      <a:lumOff val="5000"/>
                    </a:schemeClr>
                  </a:solidFill>
                </a:ln>
                <a:solidFill>
                  <a:srgbClr val="336600"/>
                </a:solidFill>
              </a:rPr>
              <a:t>El </a:t>
            </a:r>
            <a:r>
              <a:rPr lang="es-MX" sz="3200" b="1" dirty="0">
                <a:ln>
                  <a:solidFill>
                    <a:schemeClr val="tx1">
                      <a:lumMod val="95000"/>
                      <a:lumOff val="5000"/>
                    </a:schemeClr>
                  </a:solidFill>
                </a:ln>
                <a:solidFill>
                  <a:srgbClr val="336600"/>
                </a:solidFill>
              </a:rPr>
              <a:t>Monumento Natural Loma El León, </a:t>
            </a:r>
            <a:r>
              <a:rPr lang="es-MX" sz="3200" b="1" dirty="0" smtClean="0">
                <a:ln>
                  <a:solidFill>
                    <a:schemeClr val="tx1">
                      <a:lumMod val="95000"/>
                      <a:lumOff val="5000"/>
                    </a:schemeClr>
                  </a:solidFill>
                </a:ln>
                <a:solidFill>
                  <a:srgbClr val="336600"/>
                </a:solidFill>
              </a:rPr>
              <a:t>es el </a:t>
            </a:r>
            <a:r>
              <a:rPr lang="es-MX" sz="3200" b="1" dirty="0">
                <a:ln>
                  <a:solidFill>
                    <a:schemeClr val="tx1">
                      <a:lumMod val="95000"/>
                      <a:lumOff val="5000"/>
                    </a:schemeClr>
                  </a:solidFill>
                </a:ln>
                <a:solidFill>
                  <a:srgbClr val="336600"/>
                </a:solidFill>
              </a:rPr>
              <a:t>único en </a:t>
            </a:r>
            <a:r>
              <a:rPr lang="es-MX" sz="3200" b="1" dirty="0" smtClean="0">
                <a:ln>
                  <a:solidFill>
                    <a:schemeClr val="tx1">
                      <a:lumMod val="95000"/>
                      <a:lumOff val="5000"/>
                    </a:schemeClr>
                  </a:solidFill>
                </a:ln>
                <a:solidFill>
                  <a:srgbClr val="336600"/>
                </a:solidFill>
              </a:rPr>
              <a:t>el estado Lara.</a:t>
            </a:r>
            <a:endParaRPr lang="es-VE" sz="32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11</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9" name="Picture 38" descr="Loma Leon1"/>
          <p:cNvPicPr>
            <a:picLocks noChangeAspect="1" noChangeArrowheads="1"/>
          </p:cNvPicPr>
          <p:nvPr/>
        </p:nvPicPr>
        <p:blipFill>
          <a:blip r:embed="rId3">
            <a:extLst>
              <a:ext uri="{28A0092B-C50C-407E-A947-70E740481C1C}">
                <a14:useLocalDpi xmlns:a14="http://schemas.microsoft.com/office/drawing/2010/main" val="0"/>
              </a:ext>
            </a:extLst>
          </a:blip>
          <a:srcRect b="15829"/>
          <a:stretch>
            <a:fillRect/>
          </a:stretch>
        </p:blipFill>
        <p:spPr bwMode="auto">
          <a:xfrm>
            <a:off x="5292081" y="3444736"/>
            <a:ext cx="3600400" cy="23738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92696"/>
            <a:ext cx="4295378" cy="2642308"/>
          </a:xfrm>
          <a:prstGeom prst="rect">
            <a:avLst/>
          </a:prstGeom>
        </p:spPr>
      </p:pic>
      <p:sp>
        <p:nvSpPr>
          <p:cNvPr id="10" name="Text Box 32"/>
          <p:cNvSpPr txBox="1">
            <a:spLocks noChangeArrowheads="1"/>
          </p:cNvSpPr>
          <p:nvPr/>
        </p:nvSpPr>
        <p:spPr bwMode="auto">
          <a:xfrm>
            <a:off x="2842027" y="708787"/>
            <a:ext cx="16414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7.275 ha.</a:t>
            </a:r>
            <a:endParaRPr lang="es-ES" altLang="es-VE" sz="1400" dirty="0">
              <a:ln w="3175">
                <a:solidFill>
                  <a:srgbClr val="336600"/>
                </a:solidFill>
              </a:ln>
              <a:solidFill>
                <a:srgbClr val="92D050"/>
              </a:solidFill>
            </a:endParaRPr>
          </a:p>
        </p:txBody>
      </p:sp>
    </p:spTree>
    <p:extLst>
      <p:ext uri="{BB962C8B-B14F-4D97-AF65-F5344CB8AC3E}">
        <p14:creationId xmlns:p14="http://schemas.microsoft.com/office/powerpoint/2010/main" val="31043830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3" y="980728"/>
            <a:ext cx="4333149" cy="206210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3200" b="1" dirty="0">
                <a:ln>
                  <a:solidFill>
                    <a:schemeClr val="tx1">
                      <a:lumMod val="95000"/>
                      <a:lumOff val="5000"/>
                    </a:schemeClr>
                  </a:solidFill>
                </a:ln>
                <a:solidFill>
                  <a:srgbClr val="336600"/>
                </a:solidFill>
              </a:rPr>
              <a:t>En </a:t>
            </a:r>
            <a:r>
              <a:rPr lang="es-MX" sz="3200" b="1" dirty="0" smtClean="0">
                <a:ln>
                  <a:solidFill>
                    <a:schemeClr val="tx1">
                      <a:lumMod val="95000"/>
                      <a:lumOff val="5000"/>
                    </a:schemeClr>
                  </a:solidFill>
                </a:ln>
                <a:solidFill>
                  <a:srgbClr val="336600"/>
                </a:solidFill>
              </a:rPr>
              <a:t>1.992 se </a:t>
            </a:r>
            <a:r>
              <a:rPr lang="es-MX" sz="3200" b="1" dirty="0">
                <a:ln>
                  <a:solidFill>
                    <a:schemeClr val="tx1">
                      <a:lumMod val="95000"/>
                      <a:lumOff val="5000"/>
                    </a:schemeClr>
                  </a:solidFill>
                </a:ln>
                <a:solidFill>
                  <a:srgbClr val="336600"/>
                </a:solidFill>
              </a:rPr>
              <a:t>decreta el </a:t>
            </a:r>
            <a:r>
              <a:rPr lang="es-MX" sz="3200" b="1" dirty="0" smtClean="0">
                <a:ln>
                  <a:solidFill>
                    <a:schemeClr val="tx1">
                      <a:lumMod val="95000"/>
                      <a:lumOff val="5000"/>
                    </a:schemeClr>
                  </a:solidFill>
                </a:ln>
                <a:solidFill>
                  <a:srgbClr val="336600"/>
                </a:solidFill>
              </a:rPr>
              <a:t>Parque Nacional El Guache, entre Lara y Portuguesa.</a:t>
            </a:r>
            <a:endParaRPr lang="es-VE" sz="32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12</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0" name="Text Box 32"/>
          <p:cNvSpPr txBox="1">
            <a:spLocks noChangeArrowheads="1"/>
          </p:cNvSpPr>
          <p:nvPr/>
        </p:nvSpPr>
        <p:spPr bwMode="auto">
          <a:xfrm>
            <a:off x="2699792" y="708787"/>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12.200 ha.</a:t>
            </a:r>
            <a:endParaRPr lang="es-ES" altLang="es-VE" sz="1400" dirty="0">
              <a:ln w="3175">
                <a:solidFill>
                  <a:srgbClr val="336600"/>
                </a:solidFill>
              </a:ln>
              <a:solidFill>
                <a:srgbClr val="92D050"/>
              </a:solidFill>
            </a:endParaRPr>
          </a:p>
        </p:txBody>
      </p:sp>
      <p:pic>
        <p:nvPicPr>
          <p:cNvPr id="11" name="Picture 39"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648" y="688549"/>
            <a:ext cx="4402389" cy="2661751"/>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7" descr="PN El Guach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387354"/>
            <a:ext cx="3626366" cy="2472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583" y="3092514"/>
            <a:ext cx="2263289" cy="2928774"/>
          </a:xfrm>
          <a:prstGeom prst="rect">
            <a:avLst/>
          </a:prstGeom>
        </p:spPr>
      </p:pic>
    </p:spTree>
    <p:extLst>
      <p:ext uri="{BB962C8B-B14F-4D97-AF65-F5344CB8AC3E}">
        <p14:creationId xmlns:p14="http://schemas.microsoft.com/office/powerpoint/2010/main" val="12450528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17129" y="654196"/>
            <a:ext cx="3950815"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400" b="1" dirty="0" smtClean="0">
                <a:ln>
                  <a:solidFill>
                    <a:schemeClr val="tx1">
                      <a:lumMod val="95000"/>
                      <a:lumOff val="5000"/>
                    </a:schemeClr>
                  </a:solidFill>
                </a:ln>
                <a:solidFill>
                  <a:srgbClr val="336600"/>
                </a:solidFill>
              </a:rPr>
              <a:t>En 1.990 </a:t>
            </a:r>
            <a:r>
              <a:rPr lang="es-MX" sz="2400" b="1" dirty="0">
                <a:ln>
                  <a:solidFill>
                    <a:schemeClr val="tx1">
                      <a:lumMod val="95000"/>
                      <a:lumOff val="5000"/>
                    </a:schemeClr>
                  </a:solidFill>
                </a:ln>
                <a:solidFill>
                  <a:srgbClr val="336600"/>
                </a:solidFill>
              </a:rPr>
              <a:t>el Frente Ecológico Regional </a:t>
            </a:r>
            <a:r>
              <a:rPr lang="es-MX" sz="2400" b="1" dirty="0" smtClean="0">
                <a:ln>
                  <a:solidFill>
                    <a:schemeClr val="tx1">
                      <a:lumMod val="95000"/>
                      <a:lumOff val="5000"/>
                    </a:schemeClr>
                  </a:solidFill>
                </a:ln>
                <a:solidFill>
                  <a:srgbClr val="336600"/>
                </a:solidFill>
              </a:rPr>
              <a:t>(FER) de </a:t>
            </a:r>
            <a:r>
              <a:rPr lang="es-MX" sz="2400" b="1" dirty="0">
                <a:ln>
                  <a:solidFill>
                    <a:schemeClr val="tx1">
                      <a:lumMod val="95000"/>
                      <a:lumOff val="5000"/>
                    </a:schemeClr>
                  </a:solidFill>
                </a:ln>
                <a:solidFill>
                  <a:srgbClr val="336600"/>
                </a:solidFill>
              </a:rPr>
              <a:t>Lara plantea la idea del Proyecto “</a:t>
            </a:r>
            <a:r>
              <a:rPr lang="es-MX" sz="2400" b="1" dirty="0" err="1">
                <a:ln>
                  <a:solidFill>
                    <a:schemeClr val="tx1">
                      <a:lumMod val="95000"/>
                      <a:lumOff val="5000"/>
                    </a:schemeClr>
                  </a:solidFill>
                </a:ln>
                <a:solidFill>
                  <a:srgbClr val="336600"/>
                </a:solidFill>
              </a:rPr>
              <a:t>Quizuidi</a:t>
            </a:r>
            <a:r>
              <a:rPr lang="es-MX" sz="2400" b="1" dirty="0">
                <a:ln>
                  <a:solidFill>
                    <a:schemeClr val="tx1">
                      <a:lumMod val="95000"/>
                      <a:lumOff val="5000"/>
                    </a:schemeClr>
                  </a:solidFill>
                </a:ln>
                <a:solidFill>
                  <a:srgbClr val="336600"/>
                </a:solidFill>
              </a:rPr>
              <a:t>” </a:t>
            </a:r>
            <a:r>
              <a:rPr lang="es-MX" sz="2400" b="1" dirty="0" smtClean="0">
                <a:ln>
                  <a:solidFill>
                    <a:schemeClr val="tx1">
                      <a:lumMod val="95000"/>
                      <a:lumOff val="5000"/>
                    </a:schemeClr>
                  </a:solidFill>
                </a:ln>
                <a:solidFill>
                  <a:srgbClr val="336600"/>
                </a:solidFill>
              </a:rPr>
              <a:t>(</a:t>
            </a:r>
            <a:r>
              <a:rPr lang="es-MX" sz="2400" b="1" i="1" dirty="0" smtClean="0">
                <a:ln>
                  <a:solidFill>
                    <a:schemeClr val="tx1">
                      <a:lumMod val="95000"/>
                      <a:lumOff val="5000"/>
                    </a:schemeClr>
                  </a:solidFill>
                </a:ln>
                <a:solidFill>
                  <a:srgbClr val="336600"/>
                </a:solidFill>
              </a:rPr>
              <a:t>Tierra </a:t>
            </a:r>
            <a:r>
              <a:rPr lang="es-MX" sz="2400" b="1" i="1" dirty="0">
                <a:ln>
                  <a:solidFill>
                    <a:schemeClr val="tx1">
                      <a:lumMod val="95000"/>
                      <a:lumOff val="5000"/>
                    </a:schemeClr>
                  </a:solidFill>
                </a:ln>
                <a:solidFill>
                  <a:srgbClr val="336600"/>
                </a:solidFill>
              </a:rPr>
              <a:t>de </a:t>
            </a:r>
            <a:r>
              <a:rPr lang="es-MX" sz="2400" b="1" i="1" dirty="0" smtClean="0">
                <a:ln>
                  <a:solidFill>
                    <a:schemeClr val="tx1">
                      <a:lumMod val="95000"/>
                      <a:lumOff val="5000"/>
                    </a:schemeClr>
                  </a:solidFill>
                </a:ln>
                <a:solidFill>
                  <a:srgbClr val="336600"/>
                </a:solidFill>
              </a:rPr>
              <a:t>Paujíes</a:t>
            </a:r>
            <a:r>
              <a:rPr lang="es-MX" sz="2400" b="1" dirty="0">
                <a:ln>
                  <a:solidFill>
                    <a:schemeClr val="tx1">
                      <a:lumMod val="95000"/>
                      <a:lumOff val="5000"/>
                    </a:schemeClr>
                  </a:solidFill>
                </a:ln>
                <a:solidFill>
                  <a:srgbClr val="336600"/>
                </a:solidFill>
              </a:rPr>
              <a:t>), con la finalidad de proteger las cuencas hidrográficas y </a:t>
            </a:r>
            <a:r>
              <a:rPr lang="es-MX" sz="2400" b="1" dirty="0" smtClean="0">
                <a:ln>
                  <a:solidFill>
                    <a:schemeClr val="tx1">
                      <a:lumMod val="95000"/>
                      <a:lumOff val="5000"/>
                    </a:schemeClr>
                  </a:solidFill>
                </a:ln>
                <a:solidFill>
                  <a:srgbClr val="336600"/>
                </a:solidFill>
              </a:rPr>
              <a:t>concretar la </a:t>
            </a:r>
            <a:r>
              <a:rPr lang="es-MX" sz="2400" b="1" dirty="0">
                <a:ln>
                  <a:solidFill>
                    <a:schemeClr val="tx1">
                      <a:lumMod val="95000"/>
                      <a:lumOff val="5000"/>
                    </a:schemeClr>
                  </a:solidFill>
                </a:ln>
                <a:solidFill>
                  <a:srgbClr val="336600"/>
                </a:solidFill>
              </a:rPr>
              <a:t>unificación de </a:t>
            </a:r>
            <a:r>
              <a:rPr lang="es-MX" sz="2400" b="1" dirty="0" smtClean="0">
                <a:ln>
                  <a:solidFill>
                    <a:schemeClr val="tx1">
                      <a:lumMod val="95000"/>
                      <a:lumOff val="5000"/>
                    </a:schemeClr>
                  </a:solidFill>
                </a:ln>
                <a:solidFill>
                  <a:srgbClr val="336600"/>
                </a:solidFill>
              </a:rPr>
              <a:t>las Áreas Naturales Protegidas (ANAPRO) </a:t>
            </a:r>
            <a:r>
              <a:rPr lang="es-MX" sz="2400" b="1" dirty="0">
                <a:ln>
                  <a:solidFill>
                    <a:schemeClr val="tx1">
                      <a:lumMod val="95000"/>
                      <a:lumOff val="5000"/>
                    </a:schemeClr>
                  </a:solidFill>
                </a:ln>
                <a:solidFill>
                  <a:srgbClr val="336600"/>
                </a:solidFill>
              </a:rPr>
              <a:t>existentes en la Sierra de Portuguesa.</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13</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265" y="2131857"/>
            <a:ext cx="4683215" cy="3601399"/>
          </a:xfrm>
          <a:prstGeom prst="rect">
            <a:avLst/>
          </a:prstGeom>
        </p:spPr>
      </p:pic>
      <p:sp>
        <p:nvSpPr>
          <p:cNvPr id="8" name="Rectángulo 7"/>
          <p:cNvSpPr/>
          <p:nvPr/>
        </p:nvSpPr>
        <p:spPr>
          <a:xfrm>
            <a:off x="4211960" y="706631"/>
            <a:ext cx="4824536" cy="1231106"/>
          </a:xfrm>
          <a:prstGeom prst="rect">
            <a:avLst/>
          </a:prstGeom>
        </p:spPr>
        <p:txBody>
          <a:bodyPr wrap="square" lIns="0" tIns="0" rIns="0" bIns="0">
            <a:spAutoFit/>
          </a:bodyPr>
          <a:lstStyle/>
          <a:p>
            <a:pPr marL="342900" indent="-342900" eaLnBrk="1" hangingPunct="1">
              <a:buClr>
                <a:srgbClr val="FF0000"/>
              </a:buClr>
              <a:buFont typeface="Wingdings" panose="05000000000000000000" pitchFamily="2" charset="2"/>
              <a:buChar char="Ø"/>
            </a:pPr>
            <a:r>
              <a:rPr lang="es-ES" sz="2000" b="1" kern="0" spc="150" dirty="0" smtClean="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rPr>
              <a:t>Quizás</a:t>
            </a:r>
            <a:r>
              <a:rPr lang="es-VE" sz="2000" b="1" kern="0" spc="150" dirty="0" smtClean="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rPr>
              <a:t> </a:t>
            </a:r>
            <a:r>
              <a:rPr lang="es-ES" sz="2000" b="1" kern="0" spc="150" dirty="0" smtClean="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rPr>
              <a:t>inspiró </a:t>
            </a:r>
            <a:r>
              <a:rPr lang="es-ES" sz="2000" b="1" kern="0" spc="150" dirty="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rPr>
              <a:t>las propuestas de evaluación futura de interconexión planteada por </a:t>
            </a:r>
            <a:r>
              <a:rPr lang="es-ES" sz="2000" b="1" kern="0" spc="150" dirty="0" err="1" smtClean="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rPr>
              <a:t>Fudena</a:t>
            </a:r>
            <a:r>
              <a:rPr lang="es-ES" sz="2000" b="1" kern="0" spc="150" dirty="0" smtClean="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rPr>
              <a:t>.</a:t>
            </a:r>
            <a:endParaRPr lang="es-VE" sz="2000" b="1" kern="0" spc="150" dirty="0">
              <a:ln w="15875">
                <a:solidFill>
                  <a:schemeClr val="tx1">
                    <a:lumMod val="95000"/>
                    <a:lumOff val="5000"/>
                  </a:schemeClr>
                </a:solidFill>
              </a:ln>
              <a:solidFill>
                <a:srgbClr val="92D05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321192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975480"/>
            <a:ext cx="3436064" cy="2677656"/>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a:t>
            </a:r>
            <a:r>
              <a:rPr lang="es-MX" sz="2100" b="1" dirty="0">
                <a:ln>
                  <a:solidFill>
                    <a:schemeClr val="tx1">
                      <a:lumMod val="95000"/>
                      <a:lumOff val="5000"/>
                    </a:schemeClr>
                  </a:solidFill>
                </a:ln>
                <a:solidFill>
                  <a:srgbClr val="336600"/>
                </a:solidFill>
              </a:rPr>
              <a:t>1.996, </a:t>
            </a:r>
            <a:r>
              <a:rPr lang="es-MX" sz="2100" b="1" dirty="0" smtClean="0">
                <a:ln>
                  <a:solidFill>
                    <a:schemeClr val="tx1">
                      <a:lumMod val="95000"/>
                      <a:lumOff val="5000"/>
                    </a:schemeClr>
                  </a:solidFill>
                </a:ln>
                <a:solidFill>
                  <a:srgbClr val="336600"/>
                </a:solidFill>
              </a:rPr>
              <a:t>el ecólogo Dr. Robert </a:t>
            </a:r>
            <a:r>
              <a:rPr lang="es-MX" sz="2100" b="1" dirty="0">
                <a:ln>
                  <a:solidFill>
                    <a:schemeClr val="tx1">
                      <a:lumMod val="95000"/>
                      <a:lumOff val="5000"/>
                    </a:schemeClr>
                  </a:solidFill>
                </a:ln>
                <a:solidFill>
                  <a:srgbClr val="336600"/>
                </a:solidFill>
              </a:rPr>
              <a:t>Smith, </a:t>
            </a:r>
            <a:r>
              <a:rPr lang="es-MX" sz="2100" b="1" dirty="0" smtClean="0">
                <a:ln>
                  <a:solidFill>
                    <a:schemeClr val="tx1">
                      <a:lumMod val="95000"/>
                      <a:lumOff val="5000"/>
                    </a:schemeClr>
                  </a:solidFill>
                </a:ln>
                <a:solidFill>
                  <a:srgbClr val="336600"/>
                </a:solidFill>
              </a:rPr>
              <a:t>presenta </a:t>
            </a:r>
            <a:r>
              <a:rPr lang="es-MX" sz="2100" b="1" dirty="0">
                <a:ln>
                  <a:solidFill>
                    <a:schemeClr val="tx1">
                      <a:lumMod val="95000"/>
                      <a:lumOff val="5000"/>
                    </a:schemeClr>
                  </a:solidFill>
                </a:ln>
                <a:solidFill>
                  <a:srgbClr val="336600"/>
                </a:solidFill>
              </a:rPr>
              <a:t>la primera propuesta con sus linderos del corredor </a:t>
            </a:r>
            <a:r>
              <a:rPr lang="es-MX" sz="2100" b="1" dirty="0" smtClean="0">
                <a:ln>
                  <a:solidFill>
                    <a:schemeClr val="tx1">
                      <a:lumMod val="95000"/>
                      <a:lumOff val="5000"/>
                    </a:schemeClr>
                  </a:solidFill>
                </a:ln>
                <a:solidFill>
                  <a:srgbClr val="336600"/>
                </a:solidFill>
              </a:rPr>
              <a:t>ecológico </a:t>
            </a:r>
            <a:r>
              <a:rPr lang="es-MX" sz="2100" b="1" dirty="0">
                <a:ln>
                  <a:solidFill>
                    <a:schemeClr val="tx1">
                      <a:lumMod val="95000"/>
                      <a:lumOff val="5000"/>
                    </a:schemeClr>
                  </a:solidFill>
                </a:ln>
                <a:solidFill>
                  <a:srgbClr val="336600"/>
                </a:solidFill>
              </a:rPr>
              <a:t>entre los Parques Nacionales Terepaima y Yacambú</a:t>
            </a:r>
            <a:r>
              <a:rPr lang="es-MX" sz="2100" b="1" dirty="0" smtClean="0">
                <a:ln>
                  <a:solidFill>
                    <a:schemeClr val="tx1">
                      <a:lumMod val="95000"/>
                      <a:lumOff val="5000"/>
                    </a:schemeClr>
                  </a:solidFill>
                </a:ln>
                <a:solidFill>
                  <a:srgbClr val="336600"/>
                </a:solidFill>
              </a:rPr>
              <a:t>.</a:t>
            </a:r>
            <a:endParaRPr lang="es-VE" sz="21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14</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146" y="1747419"/>
            <a:ext cx="5347602" cy="3337765"/>
          </a:xfrm>
          <a:prstGeom prst="rect">
            <a:avLst/>
          </a:prstGeom>
        </p:spPr>
      </p:pic>
    </p:spTree>
    <p:extLst>
      <p:ext uri="{BB962C8B-B14F-4D97-AF65-F5344CB8AC3E}">
        <p14:creationId xmlns:p14="http://schemas.microsoft.com/office/powerpoint/2010/main" val="39641696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2082621"/>
            <a:ext cx="3436064" cy="2354491"/>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a:t>
            </a:r>
            <a:r>
              <a:rPr lang="es-MX" sz="2100" b="1" dirty="0">
                <a:ln>
                  <a:solidFill>
                    <a:schemeClr val="tx1">
                      <a:lumMod val="95000"/>
                      <a:lumOff val="5000"/>
                    </a:schemeClr>
                  </a:solidFill>
                </a:ln>
                <a:solidFill>
                  <a:srgbClr val="336600"/>
                </a:solidFill>
              </a:rPr>
              <a:t>1.997, </a:t>
            </a:r>
            <a:r>
              <a:rPr lang="es-MX" sz="2100" b="1" dirty="0" smtClean="0">
                <a:ln>
                  <a:solidFill>
                    <a:schemeClr val="tx1">
                      <a:lumMod val="95000"/>
                      <a:lumOff val="5000"/>
                    </a:schemeClr>
                  </a:solidFill>
                </a:ln>
                <a:solidFill>
                  <a:srgbClr val="336600"/>
                </a:solidFill>
              </a:rPr>
              <a:t>el ing</a:t>
            </a:r>
            <a:r>
              <a:rPr lang="es-MX" sz="2100" b="1" dirty="0">
                <a:ln>
                  <a:solidFill>
                    <a:schemeClr val="tx1">
                      <a:lumMod val="95000"/>
                      <a:lumOff val="5000"/>
                    </a:schemeClr>
                  </a:solidFill>
                </a:ln>
                <a:solidFill>
                  <a:srgbClr val="336600"/>
                </a:solidFill>
              </a:rPr>
              <a:t>. Silvino Reyes, </a:t>
            </a:r>
            <a:r>
              <a:rPr lang="es-MX" sz="2100" b="1" dirty="0" smtClean="0">
                <a:ln>
                  <a:solidFill>
                    <a:schemeClr val="tx1">
                      <a:lumMod val="95000"/>
                      <a:lumOff val="5000"/>
                    </a:schemeClr>
                  </a:solidFill>
                </a:ln>
                <a:solidFill>
                  <a:srgbClr val="336600"/>
                </a:solidFill>
              </a:rPr>
              <a:t>elabora </a:t>
            </a:r>
            <a:r>
              <a:rPr lang="es-MX" sz="2100" b="1" dirty="0">
                <a:ln>
                  <a:solidFill>
                    <a:schemeClr val="tx1">
                      <a:lumMod val="95000"/>
                      <a:lumOff val="5000"/>
                    </a:schemeClr>
                  </a:solidFill>
                </a:ln>
                <a:solidFill>
                  <a:srgbClr val="336600"/>
                </a:solidFill>
              </a:rPr>
              <a:t>una propuesta a gran </a:t>
            </a:r>
            <a:r>
              <a:rPr lang="es-MX" sz="2100" b="1" dirty="0" smtClean="0">
                <a:ln>
                  <a:solidFill>
                    <a:schemeClr val="tx1">
                      <a:lumMod val="95000"/>
                      <a:lumOff val="5000"/>
                    </a:schemeClr>
                  </a:solidFill>
                </a:ln>
                <a:solidFill>
                  <a:srgbClr val="336600"/>
                </a:solidFill>
              </a:rPr>
              <a:t>visión, estableciendo enlaces entre </a:t>
            </a:r>
            <a:r>
              <a:rPr lang="es-MX" sz="2100" b="1" dirty="0">
                <a:ln>
                  <a:solidFill>
                    <a:schemeClr val="tx1">
                      <a:lumMod val="95000"/>
                      <a:lumOff val="5000"/>
                    </a:schemeClr>
                  </a:solidFill>
                </a:ln>
                <a:solidFill>
                  <a:srgbClr val="336600"/>
                </a:solidFill>
              </a:rPr>
              <a:t>Áreas Protegidas en la Sierra de Portuguesa</a:t>
            </a:r>
            <a:r>
              <a:rPr lang="es-MX" sz="2100" b="1" dirty="0" smtClean="0">
                <a:ln>
                  <a:solidFill>
                    <a:schemeClr val="tx1">
                      <a:lumMod val="95000"/>
                      <a:lumOff val="5000"/>
                    </a:schemeClr>
                  </a:solidFill>
                </a:ln>
                <a:solidFill>
                  <a:srgbClr val="336600"/>
                </a:solidFill>
              </a:rPr>
              <a:t>.</a:t>
            </a:r>
            <a:endParaRPr lang="es-VE" sz="21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15</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043" y="1628800"/>
            <a:ext cx="5378781" cy="3428317"/>
          </a:xfrm>
          <a:prstGeom prst="rect">
            <a:avLst/>
          </a:prstGeom>
        </p:spPr>
      </p:pic>
    </p:spTree>
    <p:extLst>
      <p:ext uri="{BB962C8B-B14F-4D97-AF65-F5344CB8AC3E}">
        <p14:creationId xmlns:p14="http://schemas.microsoft.com/office/powerpoint/2010/main" val="18862583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65779"/>
            <a:ext cx="5328592" cy="4939814"/>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1.998, </a:t>
            </a:r>
            <a:r>
              <a:rPr lang="es-MX" sz="2100" b="1" dirty="0">
                <a:ln>
                  <a:solidFill>
                    <a:schemeClr val="tx1">
                      <a:lumMod val="95000"/>
                      <a:lumOff val="5000"/>
                    </a:schemeClr>
                  </a:solidFill>
                </a:ln>
                <a:solidFill>
                  <a:srgbClr val="336600"/>
                </a:solidFill>
              </a:rPr>
              <a:t>la </a:t>
            </a:r>
            <a:r>
              <a:rPr lang="es-ES_tradnl" sz="2100" b="1" dirty="0" smtClean="0">
                <a:ln>
                  <a:solidFill>
                    <a:schemeClr val="tx1">
                      <a:lumMod val="95000"/>
                      <a:lumOff val="5000"/>
                    </a:schemeClr>
                  </a:solidFill>
                </a:ln>
                <a:solidFill>
                  <a:srgbClr val="336600"/>
                </a:solidFill>
              </a:rPr>
              <a:t>WWF, </a:t>
            </a:r>
            <a:r>
              <a:rPr lang="es-ES_tradnl" sz="2100" b="1" dirty="0">
                <a:ln>
                  <a:solidFill>
                    <a:schemeClr val="tx1">
                      <a:lumMod val="95000"/>
                      <a:lumOff val="5000"/>
                    </a:schemeClr>
                  </a:solidFill>
                </a:ln>
                <a:solidFill>
                  <a:srgbClr val="336600"/>
                </a:solidFill>
              </a:rPr>
              <a:t>la Fundación Natura de Ecuador y FUDENA </a:t>
            </a:r>
            <a:r>
              <a:rPr lang="es-ES_tradnl" sz="2100" b="1" dirty="0" smtClean="0">
                <a:ln>
                  <a:solidFill>
                    <a:schemeClr val="tx1">
                      <a:lumMod val="95000"/>
                      <a:lumOff val="5000"/>
                    </a:schemeClr>
                  </a:solidFill>
                </a:ln>
                <a:solidFill>
                  <a:srgbClr val="336600"/>
                </a:solidFill>
              </a:rPr>
              <a:t>(</a:t>
            </a:r>
            <a:r>
              <a:rPr lang="es-VE" sz="2100" b="1" dirty="0">
                <a:ln>
                  <a:solidFill>
                    <a:schemeClr val="tx1">
                      <a:lumMod val="95000"/>
                      <a:lumOff val="5000"/>
                    </a:schemeClr>
                  </a:solidFill>
                </a:ln>
                <a:solidFill>
                  <a:srgbClr val="336600"/>
                </a:solidFill>
              </a:rPr>
              <a:t>Fundación para la Defensa de la Naturaleza</a:t>
            </a:r>
            <a:r>
              <a:rPr lang="es-ES_tradnl" sz="2100" b="1" dirty="0" smtClean="0">
                <a:ln>
                  <a:solidFill>
                    <a:schemeClr val="tx1">
                      <a:lumMod val="95000"/>
                      <a:lumOff val="5000"/>
                    </a:schemeClr>
                  </a:solidFill>
                </a:ln>
                <a:solidFill>
                  <a:srgbClr val="336600"/>
                </a:solidFill>
              </a:rPr>
              <a:t>) de </a:t>
            </a:r>
            <a:r>
              <a:rPr lang="es-ES_tradnl" sz="2100" b="1" dirty="0">
                <a:ln>
                  <a:solidFill>
                    <a:schemeClr val="tx1">
                      <a:lumMod val="95000"/>
                      <a:lumOff val="5000"/>
                    </a:schemeClr>
                  </a:solidFill>
                </a:ln>
                <a:solidFill>
                  <a:srgbClr val="336600"/>
                </a:solidFill>
              </a:rPr>
              <a:t>Venezuela, consideraron oportuno desarrollar e implementar una estrategia de conservación para el </a:t>
            </a:r>
            <a:r>
              <a:rPr lang="es-VE" sz="2100" b="1" dirty="0" smtClean="0">
                <a:ln>
                  <a:solidFill>
                    <a:schemeClr val="tx1">
                      <a:lumMod val="95000"/>
                      <a:lumOff val="5000"/>
                    </a:schemeClr>
                  </a:solidFill>
                </a:ln>
                <a:solidFill>
                  <a:srgbClr val="336600"/>
                </a:solidFill>
              </a:rPr>
              <a:t>Complejo </a:t>
            </a:r>
            <a:r>
              <a:rPr lang="es-VE" sz="2100" b="1" dirty="0" err="1">
                <a:ln>
                  <a:solidFill>
                    <a:schemeClr val="tx1">
                      <a:lumMod val="95000"/>
                      <a:lumOff val="5000"/>
                    </a:schemeClr>
                  </a:solidFill>
                </a:ln>
                <a:solidFill>
                  <a:srgbClr val="336600"/>
                </a:solidFill>
              </a:rPr>
              <a:t>Ecorregional</a:t>
            </a:r>
            <a:r>
              <a:rPr lang="es-VE" sz="2100" b="1" dirty="0">
                <a:ln>
                  <a:solidFill>
                    <a:schemeClr val="tx1">
                      <a:lumMod val="95000"/>
                      <a:lumOff val="5000"/>
                    </a:schemeClr>
                  </a:solidFill>
                </a:ln>
                <a:solidFill>
                  <a:srgbClr val="336600"/>
                </a:solidFill>
              </a:rPr>
              <a:t> de los Andes del </a:t>
            </a:r>
            <a:r>
              <a:rPr lang="es-VE" sz="2100" b="1" dirty="0" smtClean="0">
                <a:ln>
                  <a:solidFill>
                    <a:schemeClr val="tx1">
                      <a:lumMod val="95000"/>
                      <a:lumOff val="5000"/>
                    </a:schemeClr>
                  </a:solidFill>
                </a:ln>
                <a:solidFill>
                  <a:srgbClr val="336600"/>
                </a:solidFill>
              </a:rPr>
              <a:t>Norte (</a:t>
            </a:r>
            <a:r>
              <a:rPr lang="es-ES_tradnl" sz="2100" b="1" dirty="0" smtClean="0">
                <a:ln>
                  <a:solidFill>
                    <a:schemeClr val="tx1">
                      <a:lumMod val="95000"/>
                      <a:lumOff val="5000"/>
                    </a:schemeClr>
                  </a:solidFill>
                </a:ln>
                <a:solidFill>
                  <a:srgbClr val="336600"/>
                </a:solidFill>
              </a:rPr>
              <a:t>CEAN</a:t>
            </a:r>
            <a:r>
              <a:rPr lang="es-VE" sz="2100" b="1" dirty="0" smtClean="0">
                <a:ln>
                  <a:solidFill>
                    <a:schemeClr val="tx1">
                      <a:lumMod val="95000"/>
                      <a:lumOff val="5000"/>
                    </a:schemeClr>
                  </a:solidFill>
                </a:ln>
                <a:solidFill>
                  <a:srgbClr val="336600"/>
                </a:solidFill>
              </a:rPr>
              <a:t>)</a:t>
            </a:r>
            <a:r>
              <a:rPr lang="es-ES_tradnl" sz="2100" b="1" dirty="0" smtClean="0">
                <a:ln>
                  <a:solidFill>
                    <a:schemeClr val="tx1">
                      <a:lumMod val="95000"/>
                      <a:lumOff val="5000"/>
                    </a:schemeClr>
                  </a:solidFill>
                </a:ln>
                <a:solidFill>
                  <a:srgbClr val="336600"/>
                </a:solidFill>
              </a:rPr>
              <a:t>, </a:t>
            </a:r>
            <a:r>
              <a:rPr lang="es-ES_tradnl" sz="2100" b="1" dirty="0">
                <a:ln>
                  <a:solidFill>
                    <a:schemeClr val="tx1">
                      <a:lumMod val="95000"/>
                      <a:lumOff val="5000"/>
                    </a:schemeClr>
                  </a:solidFill>
                </a:ln>
                <a:solidFill>
                  <a:srgbClr val="336600"/>
                </a:solidFill>
              </a:rPr>
              <a:t>dirigida a la protección de la biodiversidad y a lograr la conservación a largo plazo de asociaciones de especies terrestres y acuáticas de singular importancia, sus procesos ecológicos y evolutivos esenciales.</a:t>
            </a:r>
            <a:endParaRPr lang="es-VE" sz="21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16</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509" y="643174"/>
            <a:ext cx="3595109" cy="5243723"/>
          </a:xfrm>
          <a:prstGeom prst="rect">
            <a:avLst/>
          </a:prstGeom>
        </p:spPr>
      </p:pic>
      <p:sp>
        <p:nvSpPr>
          <p:cNvPr id="2" name="Rectángulo 1"/>
          <p:cNvSpPr/>
          <p:nvPr/>
        </p:nvSpPr>
        <p:spPr>
          <a:xfrm>
            <a:off x="8201275" y="357231"/>
            <a:ext cx="869960" cy="276999"/>
          </a:xfrm>
          <a:prstGeom prst="rect">
            <a:avLst/>
          </a:prstGeom>
          <a:noFill/>
        </p:spPr>
        <p:txBody>
          <a:bodyPr wrap="square" lIns="0" tIns="0" rIns="0" bIns="0">
            <a:spAutoFit/>
          </a:bodyPr>
          <a:lstStyle/>
          <a:p>
            <a:pPr algn="r"/>
            <a:r>
              <a:rPr lang="es-MX" b="1" kern="0" spc="150" dirty="0" smtClean="0">
                <a:ln w="15875">
                  <a:solidFill>
                    <a:schemeClr val="tx1">
                      <a:lumMod val="95000"/>
                      <a:lumOff val="5000"/>
                    </a:schemeClr>
                  </a:solidFill>
                </a:ln>
                <a:solidFill>
                  <a:srgbClr val="92D050"/>
                </a:solidFill>
                <a:latin typeface="Arial Black" panose="020B0A04020102020204" pitchFamily="34" charset="0"/>
              </a:rPr>
              <a:t>CEAN</a:t>
            </a:r>
            <a:endParaRPr lang="es-VE" dirty="0"/>
          </a:p>
        </p:txBody>
      </p:sp>
    </p:spTree>
    <p:extLst>
      <p:ext uri="{BB962C8B-B14F-4D97-AF65-F5344CB8AC3E}">
        <p14:creationId xmlns:p14="http://schemas.microsoft.com/office/powerpoint/2010/main" val="13438878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46720"/>
            <a:ext cx="4284778"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En </a:t>
            </a:r>
            <a:r>
              <a:rPr lang="es-ES_tradnl" sz="2800" b="1" dirty="0">
                <a:ln>
                  <a:solidFill>
                    <a:schemeClr val="tx1">
                      <a:lumMod val="95000"/>
                      <a:lumOff val="5000"/>
                    </a:schemeClr>
                  </a:solidFill>
                </a:ln>
                <a:solidFill>
                  <a:srgbClr val="336600"/>
                </a:solidFill>
              </a:rPr>
              <a:t>el año 2.004 FUDENA e INPARQUES</a:t>
            </a:r>
            <a:r>
              <a:rPr lang="es-VE" sz="2800" b="1" dirty="0">
                <a:ln>
                  <a:solidFill>
                    <a:schemeClr val="tx1">
                      <a:lumMod val="95000"/>
                      <a:lumOff val="5000"/>
                    </a:schemeClr>
                  </a:solidFill>
                </a:ln>
                <a:solidFill>
                  <a:srgbClr val="336600"/>
                </a:solidFill>
              </a:rPr>
              <a:t>, iniciaron la evaluación en campo de la propuesta definitiva de ampliación o interconexión entre los Parques Nacionales Yacambú y Terepaima</a:t>
            </a:r>
            <a:r>
              <a:rPr lang="es-ES" sz="2800" b="1" dirty="0">
                <a:ln>
                  <a:solidFill>
                    <a:schemeClr val="tx1">
                      <a:lumMod val="95000"/>
                      <a:lumOff val="5000"/>
                    </a:schemeClr>
                  </a:solidFill>
                </a:ln>
                <a:solidFill>
                  <a:srgbClr val="336600"/>
                </a:solidFill>
              </a:rPr>
              <a:t>. </a:t>
            </a:r>
            <a:endParaRPr lang="es-ES" sz="2800" b="1" dirty="0" smtClean="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3070363962"/>
              </p:ext>
            </p:extLst>
          </p:nvPr>
        </p:nvGraphicFramePr>
        <p:xfrm>
          <a:off x="4608306" y="697078"/>
          <a:ext cx="2051926" cy="2052000"/>
        </p:xfrm>
        <a:graphic>
          <a:graphicData uri="http://schemas.openxmlformats.org/presentationml/2006/ole">
            <mc:AlternateContent xmlns:mc="http://schemas.openxmlformats.org/markup-compatibility/2006">
              <mc:Choice xmlns:v="urn:schemas-microsoft-com:vml" Requires="v">
                <p:oleObj spid="_x0000_s2292" name="Jpeg File" r:id="rId3" imgW="1079961" imgH="1080000" progId="ERViewer.JPEGFile">
                  <p:embed/>
                </p:oleObj>
              </mc:Choice>
              <mc:Fallback>
                <p:oleObj name="Jpeg File" r:id="rId3" imgW="1079961" imgH="1080000" progId="ERViewer.JPEGFil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306" y="697078"/>
                        <a:ext cx="2051926" cy="2052000"/>
                      </a:xfrm>
                      <a:prstGeom prst="rect">
                        <a:avLst/>
                      </a:prstGeom>
                      <a:noFill/>
                      <a:ln>
                        <a:noFill/>
                      </a:ln>
                      <a:effectLst/>
                      <a:extLst/>
                    </p:spPr>
                  </p:pic>
                </p:oleObj>
              </mc:Fallback>
            </mc:AlternateContent>
          </a:graphicData>
        </a:graphic>
      </p:graphicFrame>
      <p:pic>
        <p:nvPicPr>
          <p:cNvPr id="9" name="Picture 9" descr="IM0002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6244" y="2792003"/>
            <a:ext cx="4311811" cy="30852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7"/>
          <p:cNvGraphicFramePr>
            <a:graphicFrameLocks noChangeAspect="1"/>
          </p:cNvGraphicFramePr>
          <p:nvPr>
            <p:extLst>
              <p:ext uri="{D42A27DB-BD31-4B8C-83A1-F6EECF244321}">
                <p14:modId xmlns:p14="http://schemas.microsoft.com/office/powerpoint/2010/main" val="2841397106"/>
              </p:ext>
            </p:extLst>
          </p:nvPr>
        </p:nvGraphicFramePr>
        <p:xfrm>
          <a:off x="6876256" y="697075"/>
          <a:ext cx="2052000" cy="2051886"/>
        </p:xfrm>
        <a:graphic>
          <a:graphicData uri="http://schemas.openxmlformats.org/presentationml/2006/ole">
            <mc:AlternateContent xmlns:mc="http://schemas.openxmlformats.org/markup-compatibility/2006">
              <mc:Choice xmlns:v="urn:schemas-microsoft-com:vml" Requires="v">
                <p:oleObj spid="_x0000_s2293" name="Jpeg File" r:id="rId6" imgW="1080000" imgH="1079940" progId="ERViewer.JPEGFile">
                  <p:embed/>
                </p:oleObj>
              </mc:Choice>
              <mc:Fallback>
                <p:oleObj name="Jpeg File" r:id="rId6" imgW="1080000" imgH="1079940" progId="ERViewer.JPEGFil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697075"/>
                        <a:ext cx="2052000" cy="20518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919462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0" name="Rectángulo 9"/>
          <p:cNvSpPr/>
          <p:nvPr/>
        </p:nvSpPr>
        <p:spPr>
          <a:xfrm>
            <a:off x="378347" y="713904"/>
            <a:ext cx="8311106" cy="615553"/>
          </a:xfrm>
          <a:prstGeom prst="rect">
            <a:avLst/>
          </a:prstGeom>
          <a:noFill/>
        </p:spPr>
        <p:txBody>
          <a:bodyPr wrap="square" lIns="0" tIns="0" rIns="0" bIns="0">
            <a:spAutoFit/>
          </a:bodyPr>
          <a:lstStyle/>
          <a:p>
            <a:pPr algn="ctr" eaLnBrk="1" hangingPunct="1"/>
            <a:r>
              <a:rPr lang="es-VE" sz="2000" b="1" kern="0" spc="150" dirty="0">
                <a:ln w="15875">
                  <a:solidFill>
                    <a:schemeClr val="tx1">
                      <a:lumMod val="95000"/>
                      <a:lumOff val="5000"/>
                    </a:schemeClr>
                  </a:solidFill>
                </a:ln>
                <a:solidFill>
                  <a:srgbClr val="92D050"/>
                </a:solidFill>
                <a:latin typeface="Arial Black" panose="020B0A04020102020204" pitchFamily="34" charset="0"/>
              </a:rPr>
              <a:t>Organismos Gubernamentales y Organizaciones </a:t>
            </a:r>
            <a:br>
              <a:rPr lang="es-VE" sz="2000" b="1" kern="0" spc="150" dirty="0">
                <a:ln w="15875">
                  <a:solidFill>
                    <a:schemeClr val="tx1">
                      <a:lumMod val="95000"/>
                      <a:lumOff val="5000"/>
                    </a:schemeClr>
                  </a:solidFill>
                </a:ln>
                <a:solidFill>
                  <a:srgbClr val="92D050"/>
                </a:solidFill>
                <a:latin typeface="Arial Black" panose="020B0A04020102020204" pitchFamily="34" charset="0"/>
              </a:rPr>
            </a:br>
            <a:r>
              <a:rPr lang="es-VE" sz="2000" b="1" kern="0" spc="150" dirty="0">
                <a:ln w="15875">
                  <a:solidFill>
                    <a:schemeClr val="tx1">
                      <a:lumMod val="95000"/>
                      <a:lumOff val="5000"/>
                    </a:schemeClr>
                  </a:solidFill>
                </a:ln>
                <a:solidFill>
                  <a:srgbClr val="92D050"/>
                </a:solidFill>
                <a:latin typeface="Arial Black" panose="020B0A04020102020204" pitchFamily="34" charset="0"/>
              </a:rPr>
              <a:t>No Gubernamentales Involucrados en el Proyecto</a:t>
            </a:r>
            <a:endParaRPr lang="es-VE" sz="20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12" name="Picture 4" descr="LOGMARN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945" y="1495842"/>
            <a:ext cx="972245" cy="12854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UDENA-Fund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974" y="1495842"/>
            <a:ext cx="2109476" cy="613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PROYECTO\FUDENA\Documentos\WW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994" y="1536763"/>
            <a:ext cx="871670" cy="12445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I_Vzue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7234" y="1505990"/>
            <a:ext cx="1141070" cy="1141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USB"/>
          <p:cNvPicPr>
            <a:picLocks noChangeAspect="1" noChangeArrowheads="1"/>
          </p:cNvPicPr>
          <p:nvPr/>
        </p:nvPicPr>
        <p:blipFill>
          <a:blip r:embed="rId6" cstate="print">
            <a:clrChange>
              <a:clrFrom>
                <a:srgbClr val="186F5B"/>
              </a:clrFrom>
              <a:clrTo>
                <a:srgbClr val="186F5B">
                  <a:alpha val="0"/>
                </a:srgbClr>
              </a:clrTo>
            </a:clrChange>
            <a:extLst>
              <a:ext uri="{28A0092B-C50C-407E-A947-70E740481C1C}">
                <a14:useLocalDpi xmlns:a14="http://schemas.microsoft.com/office/drawing/2010/main" val="0"/>
              </a:ext>
            </a:extLst>
          </a:blip>
          <a:srcRect/>
          <a:stretch>
            <a:fillRect/>
          </a:stretch>
        </p:blipFill>
        <p:spPr bwMode="auto">
          <a:xfrm>
            <a:off x="6138088" y="1500813"/>
            <a:ext cx="1579488" cy="6651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descr="D:\MIS DOCUMENTOS\FORMATOS\LOGO_INPARQUES.jpg"/>
          <p:cNvPicPr>
            <a:picLocks noChangeAspect="1" noChangeArrowheads="1"/>
          </p:cNvPicPr>
          <p:nvPr/>
        </p:nvPicPr>
        <p:blipFill>
          <a:blip r:embed="rId7"/>
          <a:srcRect/>
          <a:stretch>
            <a:fillRect/>
          </a:stretch>
        </p:blipFill>
        <p:spPr bwMode="auto">
          <a:xfrm>
            <a:off x="353631" y="1512986"/>
            <a:ext cx="1124906" cy="1268314"/>
          </a:xfrm>
          <a:prstGeom prst="rect">
            <a:avLst/>
          </a:prstGeom>
          <a:noFill/>
          <a:ln w="9525">
            <a:noFill/>
            <a:miter lim="800000"/>
            <a:headEnd/>
            <a:tailEnd/>
          </a:ln>
        </p:spPr>
      </p:pic>
      <p:sp>
        <p:nvSpPr>
          <p:cNvPr id="2" name="Rectángulo 1"/>
          <p:cNvSpPr/>
          <p:nvPr/>
        </p:nvSpPr>
        <p:spPr>
          <a:xfrm>
            <a:off x="2286000" y="2912752"/>
            <a:ext cx="4572000" cy="369332"/>
          </a:xfrm>
          <a:prstGeom prst="rect">
            <a:avLst/>
          </a:prstGeom>
        </p:spPr>
        <p:txBody>
          <a:bodyPr>
            <a:spAutoFit/>
          </a:bodyPr>
          <a:lstStyle/>
          <a:p>
            <a:pPr algn="ctr"/>
            <a:r>
              <a:rPr lang="es-VE" b="1" kern="0" spc="150" dirty="0" smtClean="0">
                <a:ln w="15875">
                  <a:solidFill>
                    <a:schemeClr val="tx1">
                      <a:lumMod val="95000"/>
                      <a:lumOff val="5000"/>
                    </a:schemeClr>
                  </a:solidFill>
                </a:ln>
                <a:solidFill>
                  <a:srgbClr val="92D050"/>
                </a:solidFill>
                <a:latin typeface="Arial Black" panose="020B0A04020102020204" pitchFamily="34" charset="0"/>
              </a:rPr>
              <a:t>Equipo Técnico</a:t>
            </a:r>
            <a:endParaRPr lang="es-VE" dirty="0"/>
          </a:p>
        </p:txBody>
      </p:sp>
      <p:graphicFrame>
        <p:nvGraphicFramePr>
          <p:cNvPr id="3" name="Tabla 2"/>
          <p:cNvGraphicFramePr>
            <a:graphicFrameLocks noGrp="1"/>
          </p:cNvGraphicFramePr>
          <p:nvPr>
            <p:extLst>
              <p:ext uri="{D42A27DB-BD31-4B8C-83A1-F6EECF244321}">
                <p14:modId xmlns:p14="http://schemas.microsoft.com/office/powerpoint/2010/main" val="1000334892"/>
              </p:ext>
            </p:extLst>
          </p:nvPr>
        </p:nvGraphicFramePr>
        <p:xfrm>
          <a:off x="264035" y="3360168"/>
          <a:ext cx="8593013" cy="2240280"/>
        </p:xfrm>
        <a:graphic>
          <a:graphicData uri="http://schemas.openxmlformats.org/drawingml/2006/table">
            <a:tbl>
              <a:tblPr firstRow="1" firstCol="1" bandRow="1">
                <a:tableStyleId>{5C22544A-7EE6-4342-B048-85BDC9FD1C3A}</a:tableStyleId>
              </a:tblPr>
              <a:tblGrid>
                <a:gridCol w="3816424"/>
                <a:gridCol w="4776589"/>
              </a:tblGrid>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Armando </a:t>
                      </a:r>
                      <a:r>
                        <a:rPr lang="es-VE" sz="1400" b="1" kern="1200" dirty="0" smtClean="0">
                          <a:solidFill>
                            <a:schemeClr val="dk1"/>
                          </a:solidFill>
                          <a:effectLst/>
                          <a:latin typeface="Arial" panose="020B0604020202020204" pitchFamily="34" charset="0"/>
                          <a:ea typeface="+mn-ea"/>
                          <a:cs typeface="Arial" panose="020B0604020202020204" pitchFamily="34" charset="0"/>
                        </a:rPr>
                        <a:t>Rangel </a:t>
                      </a:r>
                      <a:r>
                        <a:rPr lang="es-VE" sz="1400" b="1" kern="1200" dirty="0">
                          <a:solidFill>
                            <a:schemeClr val="dk1"/>
                          </a:solidFill>
                          <a:effectLst/>
                          <a:latin typeface="Arial" panose="020B0604020202020204" pitchFamily="34" charset="0"/>
                          <a:ea typeface="+mn-ea"/>
                          <a:cs typeface="Arial" panose="020B0604020202020204" pitchFamily="34" charset="0"/>
                        </a:rPr>
                        <a:t>(INPARQUES)</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Jairo Paredes (MARN-Lara)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a:solidFill>
                            <a:schemeClr val="dk1"/>
                          </a:solidFill>
                          <a:effectLst/>
                          <a:latin typeface="Arial" panose="020B0604020202020204" pitchFamily="34" charset="0"/>
                          <a:ea typeface="+mn-ea"/>
                          <a:cs typeface="Arial" panose="020B0604020202020204" pitchFamily="34" charset="0"/>
                        </a:rPr>
                        <a:t>Aydee</a:t>
                      </a:r>
                      <a:r>
                        <a:rPr lang="es-VE" sz="1400" b="1" kern="1200" dirty="0">
                          <a:solidFill>
                            <a:schemeClr val="dk1"/>
                          </a:solidFill>
                          <a:effectLst/>
                          <a:latin typeface="Arial" panose="020B0604020202020204" pitchFamily="34" charset="0"/>
                          <a:ea typeface="+mn-ea"/>
                          <a:cs typeface="Arial" panose="020B0604020202020204" pitchFamily="34" charset="0"/>
                        </a:rPr>
                        <a:t> Cataño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a:solidFill>
                            <a:schemeClr val="dk1"/>
                          </a:solidFill>
                          <a:effectLst/>
                          <a:latin typeface="Arial" panose="020B0604020202020204" pitchFamily="34" charset="0"/>
                          <a:ea typeface="+mn-ea"/>
                          <a:cs typeface="Arial" panose="020B0604020202020204" pitchFamily="34" charset="0"/>
                        </a:rPr>
                        <a:t>Miyel</a:t>
                      </a:r>
                      <a:r>
                        <a:rPr lang="es-VE" sz="1400" b="1" kern="1200" dirty="0">
                          <a:solidFill>
                            <a:schemeClr val="dk1"/>
                          </a:solidFill>
                          <a:effectLst/>
                          <a:latin typeface="Arial" panose="020B0604020202020204" pitchFamily="34" charset="0"/>
                          <a:ea typeface="+mn-ea"/>
                          <a:cs typeface="Arial" panose="020B0604020202020204" pitchFamily="34" charset="0"/>
                        </a:rPr>
                        <a:t> Rodríguez (FUDENA)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a:solidFill>
                            <a:schemeClr val="dk1"/>
                          </a:solidFill>
                          <a:effectLst/>
                          <a:latin typeface="Arial" panose="020B0604020202020204" pitchFamily="34" charset="0"/>
                          <a:ea typeface="+mn-ea"/>
                          <a:cs typeface="Arial" panose="020B0604020202020204" pitchFamily="34" charset="0"/>
                        </a:rPr>
                        <a:t>Benymar</a:t>
                      </a:r>
                      <a:r>
                        <a:rPr lang="es-VE" sz="1400" b="1" kern="1200" dirty="0">
                          <a:solidFill>
                            <a:schemeClr val="dk1"/>
                          </a:solidFill>
                          <a:effectLst/>
                          <a:latin typeface="Arial" panose="020B0604020202020204" pitchFamily="34" charset="0"/>
                          <a:ea typeface="+mn-ea"/>
                          <a:cs typeface="Arial" panose="020B0604020202020204" pitchFamily="34" charset="0"/>
                        </a:rPr>
                        <a:t> García Silva (INPARQUES-Lara)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Noris Cabrera (INPARQUES-Lara)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Bessie Lozano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Oscar Pérez (INPARQUES-Lara)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Cesar Perdomo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smtClean="0">
                          <a:solidFill>
                            <a:schemeClr val="dk1"/>
                          </a:solidFill>
                          <a:effectLst/>
                          <a:latin typeface="Arial" panose="020B0604020202020204" pitchFamily="34" charset="0"/>
                          <a:ea typeface="+mn-ea"/>
                          <a:cs typeface="Arial" panose="020B0604020202020204" pitchFamily="34" charset="0"/>
                        </a:rPr>
                        <a:t>Radharani</a:t>
                      </a:r>
                      <a:r>
                        <a:rPr lang="es-VE" sz="1400" b="1" kern="1200" dirty="0" smtClean="0">
                          <a:solidFill>
                            <a:schemeClr val="dk1"/>
                          </a:solidFill>
                          <a:effectLst/>
                          <a:latin typeface="Arial" panose="020B0604020202020204" pitchFamily="34" charset="0"/>
                          <a:ea typeface="+mn-ea"/>
                          <a:cs typeface="Arial" panose="020B0604020202020204" pitchFamily="34" charset="0"/>
                        </a:rPr>
                        <a:t> Medina (INPARQUES)</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Edgard </a:t>
                      </a:r>
                      <a:r>
                        <a:rPr lang="es-VE" sz="1400" b="1" kern="1200" dirty="0" err="1">
                          <a:solidFill>
                            <a:schemeClr val="dk1"/>
                          </a:solidFill>
                          <a:effectLst/>
                          <a:latin typeface="Arial" panose="020B0604020202020204" pitchFamily="34" charset="0"/>
                          <a:ea typeface="+mn-ea"/>
                          <a:cs typeface="Arial" panose="020B0604020202020204" pitchFamily="34" charset="0"/>
                        </a:rPr>
                        <a:t>Yerena</a:t>
                      </a:r>
                      <a:r>
                        <a:rPr lang="es-VE" sz="1400" b="1" kern="1200" dirty="0">
                          <a:solidFill>
                            <a:schemeClr val="dk1"/>
                          </a:solidFill>
                          <a:effectLst/>
                          <a:latin typeface="Arial" panose="020B0604020202020204" pitchFamily="34" charset="0"/>
                          <a:ea typeface="+mn-ea"/>
                          <a:cs typeface="Arial" panose="020B0604020202020204" pitchFamily="34" charset="0"/>
                        </a:rPr>
                        <a:t> (USB)</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smtClean="0">
                          <a:solidFill>
                            <a:schemeClr val="dk1"/>
                          </a:solidFill>
                          <a:effectLst/>
                          <a:latin typeface="Arial" panose="020B0604020202020204" pitchFamily="34" charset="0"/>
                          <a:ea typeface="+mn-ea"/>
                          <a:cs typeface="Arial" panose="020B0604020202020204" pitchFamily="34" charset="0"/>
                        </a:rPr>
                        <a:t>Rolando Vera (FUDENA)</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Esneidar Vásquez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smtClean="0">
                          <a:solidFill>
                            <a:schemeClr val="dk1"/>
                          </a:solidFill>
                          <a:effectLst/>
                          <a:latin typeface="Arial" panose="020B0604020202020204" pitchFamily="34" charset="0"/>
                          <a:ea typeface="+mn-ea"/>
                          <a:cs typeface="Arial" panose="020B0604020202020204" pitchFamily="34" charset="0"/>
                        </a:rPr>
                        <a:t>Shaenandoah</a:t>
                      </a:r>
                      <a:r>
                        <a:rPr lang="es-VE" sz="1400" b="1" kern="1200" dirty="0" smtClean="0">
                          <a:solidFill>
                            <a:schemeClr val="dk1"/>
                          </a:solidFill>
                          <a:effectLst/>
                          <a:latin typeface="Arial" panose="020B0604020202020204" pitchFamily="34" charset="0"/>
                          <a:ea typeface="+mn-ea"/>
                          <a:cs typeface="Arial" panose="020B0604020202020204" pitchFamily="34" charset="0"/>
                        </a:rPr>
                        <a:t> García Rangel (Cambridge </a:t>
                      </a:r>
                      <a:r>
                        <a:rPr lang="es-VE" sz="1400" b="1" kern="1200" dirty="0" err="1" smtClean="0">
                          <a:solidFill>
                            <a:schemeClr val="dk1"/>
                          </a:solidFill>
                          <a:effectLst/>
                          <a:latin typeface="Arial" panose="020B0604020202020204" pitchFamily="34" charset="0"/>
                          <a:ea typeface="+mn-ea"/>
                          <a:cs typeface="Arial" panose="020B0604020202020204" pitchFamily="34" charset="0"/>
                        </a:rPr>
                        <a:t>University</a:t>
                      </a:r>
                      <a:r>
                        <a:rPr lang="es-VE" sz="1400" b="1" kern="1200" dirty="0" smtClean="0">
                          <a:solidFill>
                            <a:schemeClr val="dk1"/>
                          </a:solidFill>
                          <a:effectLst/>
                          <a:latin typeface="Arial" panose="020B0604020202020204" pitchFamily="34" charset="0"/>
                          <a:ea typeface="+mn-ea"/>
                          <a:cs typeface="Arial" panose="020B0604020202020204" pitchFamily="34" charset="0"/>
                        </a:rPr>
                        <a:t>)</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Hilda Ángel (INPARQUES)</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smtClean="0">
                          <a:solidFill>
                            <a:schemeClr val="dk1"/>
                          </a:solidFill>
                          <a:effectLst/>
                          <a:latin typeface="Arial" panose="020B0604020202020204" pitchFamily="34" charset="0"/>
                          <a:ea typeface="+mn-ea"/>
                          <a:cs typeface="Arial" panose="020B0604020202020204" pitchFamily="34" charset="0"/>
                        </a:rPr>
                        <a:t>Sonia Mendoza (INPARQUES-Lara)</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Isis Gómez (FUDENA)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smtClean="0">
                          <a:solidFill>
                            <a:schemeClr val="dk1"/>
                          </a:solidFill>
                          <a:effectLst/>
                          <a:latin typeface="Arial" panose="020B0604020202020204" pitchFamily="34" charset="0"/>
                          <a:ea typeface="+mn-ea"/>
                          <a:cs typeface="Arial" panose="020B0604020202020204" pitchFamily="34" charset="0"/>
                        </a:rPr>
                        <a:t>Zoyla</a:t>
                      </a:r>
                      <a:r>
                        <a:rPr lang="es-VE" sz="1400" b="1" kern="1200" dirty="0" smtClean="0">
                          <a:solidFill>
                            <a:schemeClr val="dk1"/>
                          </a:solidFill>
                          <a:effectLst/>
                          <a:latin typeface="Arial" panose="020B0604020202020204" pitchFamily="34" charset="0"/>
                          <a:ea typeface="+mn-ea"/>
                          <a:cs typeface="Arial" panose="020B0604020202020204" pitchFamily="34" charset="0"/>
                        </a:rPr>
                        <a:t> R. Martínez (FUDENA) </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oFill/>
                  </a:tcPr>
                </a:tc>
              </a:tr>
            </a:tbl>
          </a:graphicData>
        </a:graphic>
      </p:graphicFrame>
    </p:spTree>
    <p:extLst>
      <p:ext uri="{BB962C8B-B14F-4D97-AF65-F5344CB8AC3E}">
        <p14:creationId xmlns:p14="http://schemas.microsoft.com/office/powerpoint/2010/main" val="15680247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1" y="482033"/>
            <a:ext cx="8448591" cy="5813991"/>
          </a:xfrm>
          <a:prstGeom prst="rect">
            <a:avLst/>
          </a:prstGeom>
        </p:spPr>
      </p:pic>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6388" name="3 Marcador de fecha"/>
          <p:cNvSpPr>
            <a:spLocks noGrp="1"/>
          </p:cNvSpPr>
          <p:nvPr>
            <p:ph type="dt" sz="quarter" idx="10"/>
          </p:nvPr>
        </p:nvSpPr>
        <p:spPr>
          <a:xfrm>
            <a:off x="8210550" y="6570663"/>
            <a:ext cx="511175" cy="269875"/>
          </a:xfrm>
          <a:noFill/>
        </p:spPr>
        <p:txBody>
          <a:bodyPr lIns="91440" tIns="45720" rIns="91440" bIns="45720"/>
          <a:lstStyle/>
          <a:p>
            <a:fld id="{F13990E3-D341-4469-9CAD-852B131A2A21}" type="datetime12">
              <a:rPr lang="es-ES" sz="1000">
                <a:solidFill>
                  <a:srgbClr val="00B050"/>
                </a:solidFill>
              </a:rPr>
              <a:pPr/>
              <a:t>8:00 </a:t>
            </a:fld>
            <a:endParaRPr lang="es-ES" sz="1000">
              <a:solidFill>
                <a:srgbClr val="00B050"/>
              </a:solidFill>
            </a:endParaRPr>
          </a:p>
        </p:txBody>
      </p:sp>
      <p:sp>
        <p:nvSpPr>
          <p:cNvPr id="16389" name="4 Marcador de número de diapositiva"/>
          <p:cNvSpPr>
            <a:spLocks noGrp="1"/>
          </p:cNvSpPr>
          <p:nvPr>
            <p:ph type="sldNum" sz="quarter" idx="11"/>
          </p:nvPr>
        </p:nvSpPr>
        <p:spPr>
          <a:xfrm>
            <a:off x="20638" y="6000750"/>
            <a:ext cx="263525" cy="295275"/>
          </a:xfrm>
          <a:noFill/>
        </p:spPr>
        <p:txBody>
          <a:bodyPr lIns="91440" tIns="45720" rIns="91440" bIns="45720"/>
          <a:lstStyle/>
          <a:p>
            <a:fld id="{643235CE-526A-49C4-9D3C-CAC255247DD1}" type="slidenum">
              <a:rPr lang="es-ES" sz="1000">
                <a:solidFill>
                  <a:srgbClr val="00B0F0"/>
                </a:solidFill>
              </a:rPr>
              <a:pPr/>
              <a:t>19</a:t>
            </a:fld>
            <a:endParaRPr lang="es-ES" sz="1000">
              <a:solidFill>
                <a:srgbClr val="00B0F0"/>
              </a:solidFill>
            </a:endParaRPr>
          </a:p>
        </p:txBody>
      </p:sp>
      <p:sp>
        <p:nvSpPr>
          <p:cNvPr id="6" name="Rectángulo 5"/>
          <p:cNvSpPr/>
          <p:nvPr/>
        </p:nvSpPr>
        <p:spPr>
          <a:xfrm>
            <a:off x="179512" y="155465"/>
            <a:ext cx="8784976" cy="261610"/>
          </a:xfrm>
          <a:prstGeom prst="rect">
            <a:avLst/>
          </a:prstGeom>
        </p:spPr>
        <p:txBody>
          <a:bodyPr wrap="square" lIns="0" tIns="0" rIns="0" bIns="0">
            <a:spAutoFit/>
          </a:bodyPr>
          <a:lstStyle/>
          <a:p>
            <a:pPr algn="ctr" eaLnBrk="1" hangingPunct="1"/>
            <a:r>
              <a:rPr lang="es-MX" sz="17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Ubicación Relativa de la Sierra de </a:t>
            </a:r>
            <a:r>
              <a:rPr lang="es-MX" sz="17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Portuguesa en el Estado Lara</a:t>
            </a:r>
            <a:endParaRPr lang="es-VE" sz="17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11" name="Rectangle 8"/>
          <p:cNvSpPr>
            <a:spLocks noChangeArrowheads="1"/>
          </p:cNvSpPr>
          <p:nvPr/>
        </p:nvSpPr>
        <p:spPr bwMode="auto">
          <a:xfrm>
            <a:off x="4283967" y="4437112"/>
            <a:ext cx="2376265" cy="1828860"/>
          </a:xfrm>
          <a:prstGeom prst="rect">
            <a:avLst/>
          </a:prstGeom>
          <a:no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pPr>
            <a:endParaRPr lang="es-VE" altLang="es-VE" sz="1800" b="1">
              <a:solidFill>
                <a:srgbClr val="000000"/>
              </a:solidFill>
              <a:latin typeface="Lucida Console" panose="020B0609040504020204" pitchFamily="49" charset="0"/>
            </a:endParaRPr>
          </a:p>
        </p:txBody>
      </p:sp>
    </p:spTree>
    <p:extLst>
      <p:ext uri="{BB962C8B-B14F-4D97-AF65-F5344CB8AC3E}">
        <p14:creationId xmlns:p14="http://schemas.microsoft.com/office/powerpoint/2010/main" val="7944078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1 Marcador de fecha"/>
          <p:cNvSpPr>
            <a:spLocks noGrp="1"/>
          </p:cNvSpPr>
          <p:nvPr>
            <p:ph type="dt" sz="quarter" idx="10"/>
          </p:nvPr>
        </p:nvSpPr>
        <p:spPr>
          <a:xfrm>
            <a:off x="8161338" y="6597650"/>
            <a:ext cx="658812" cy="269875"/>
          </a:xfrm>
          <a:noFill/>
        </p:spPr>
        <p:txBody>
          <a:bodyPr lIns="91440" tIns="45720" rIns="91440" bIns="45720"/>
          <a:lstStyle/>
          <a:p>
            <a:pPr algn="ctr"/>
            <a:fld id="{21C7EB03-ADC0-4BAF-BA73-1384F4CE1463}" type="datetime12">
              <a:rPr lang="es-ES" sz="1000" b="1">
                <a:solidFill>
                  <a:srgbClr val="CCCC00"/>
                </a:solidFill>
              </a:rPr>
              <a:pPr algn="ctr"/>
              <a:t>8:00 </a:t>
            </a:fld>
            <a:endParaRPr lang="es-ES" sz="1000" b="1">
              <a:solidFill>
                <a:srgbClr val="CCCC00"/>
              </a:solidFill>
            </a:endParaRPr>
          </a:p>
        </p:txBody>
      </p:sp>
      <p:pic>
        <p:nvPicPr>
          <p:cNvPr id="3075" name="Picture 1" descr="D:\MIS DOCUMENTOS\FORMATOS\LOGO_INPARQUES.jpg"/>
          <p:cNvPicPr>
            <a:picLocks noChangeAspect="1" noChangeArrowheads="1"/>
          </p:cNvPicPr>
          <p:nvPr/>
        </p:nvPicPr>
        <p:blipFill>
          <a:blip r:embed="rId4"/>
          <a:srcRect/>
          <a:stretch>
            <a:fillRect/>
          </a:stretch>
        </p:blipFill>
        <p:spPr bwMode="auto">
          <a:xfrm>
            <a:off x="8005763" y="260350"/>
            <a:ext cx="958850" cy="1081088"/>
          </a:xfrm>
          <a:prstGeom prst="rect">
            <a:avLst/>
          </a:prstGeom>
          <a:noFill/>
          <a:ln w="9525">
            <a:noFill/>
            <a:miter lim="800000"/>
            <a:headEnd/>
            <a:tailEnd/>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0784" y="2025202"/>
            <a:ext cx="1848086" cy="827734"/>
          </a:xfrm>
          <a:prstGeom prst="rect">
            <a:avLst/>
          </a:prstGeom>
        </p:spPr>
      </p:pic>
    </p:spTree>
    <p:extLst>
      <p:ext uri="{BB962C8B-B14F-4D97-AF65-F5344CB8AC3E}">
        <p14:creationId xmlns:p14="http://schemas.microsoft.com/office/powerpoint/2010/main" val="26921786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6388" name="3 Marcador de fecha"/>
          <p:cNvSpPr>
            <a:spLocks noGrp="1"/>
          </p:cNvSpPr>
          <p:nvPr>
            <p:ph type="dt" sz="quarter" idx="10"/>
          </p:nvPr>
        </p:nvSpPr>
        <p:spPr>
          <a:xfrm>
            <a:off x="8210550" y="6570663"/>
            <a:ext cx="511175" cy="269875"/>
          </a:xfrm>
          <a:noFill/>
        </p:spPr>
        <p:txBody>
          <a:bodyPr lIns="91440" tIns="45720" rIns="91440" bIns="45720"/>
          <a:lstStyle/>
          <a:p>
            <a:fld id="{F13990E3-D341-4469-9CAD-852B131A2A21}" type="datetime12">
              <a:rPr lang="es-ES" sz="1000">
                <a:solidFill>
                  <a:srgbClr val="00B050"/>
                </a:solidFill>
              </a:rPr>
              <a:pPr/>
              <a:t>8:00 </a:t>
            </a:fld>
            <a:endParaRPr lang="es-ES" sz="1000">
              <a:solidFill>
                <a:srgbClr val="00B050"/>
              </a:solidFill>
            </a:endParaRPr>
          </a:p>
        </p:txBody>
      </p:sp>
      <p:sp>
        <p:nvSpPr>
          <p:cNvPr id="16389" name="4 Marcador de número de diapositiva"/>
          <p:cNvSpPr>
            <a:spLocks noGrp="1"/>
          </p:cNvSpPr>
          <p:nvPr>
            <p:ph type="sldNum" sz="quarter" idx="11"/>
          </p:nvPr>
        </p:nvSpPr>
        <p:spPr>
          <a:xfrm>
            <a:off x="81377" y="6021288"/>
            <a:ext cx="360040" cy="274737"/>
          </a:xfrm>
          <a:noFill/>
        </p:spPr>
        <p:txBody>
          <a:bodyPr lIns="91440" tIns="45720" rIns="91440" bIns="45720"/>
          <a:lstStyle/>
          <a:p>
            <a:fld id="{643235CE-526A-49C4-9D3C-CAC255247DD1}" type="slidenum">
              <a:rPr lang="es-ES" sz="1000">
                <a:solidFill>
                  <a:srgbClr val="00B0F0"/>
                </a:solidFill>
              </a:rPr>
              <a:pPr/>
              <a:t>20</a:t>
            </a:fld>
            <a:endParaRPr lang="es-ES" sz="1000" dirty="0">
              <a:solidFill>
                <a:srgbClr val="00B0F0"/>
              </a:solidFill>
            </a:endParaRPr>
          </a:p>
        </p:txBody>
      </p:sp>
      <p:sp>
        <p:nvSpPr>
          <p:cNvPr id="6" name="Rectángulo 5"/>
          <p:cNvSpPr/>
          <p:nvPr/>
        </p:nvSpPr>
        <p:spPr>
          <a:xfrm>
            <a:off x="1259632" y="39349"/>
            <a:ext cx="6624736" cy="338554"/>
          </a:xfrm>
          <a:prstGeom prst="rect">
            <a:avLst/>
          </a:prstGeom>
        </p:spPr>
        <p:txBody>
          <a:bodyPr wrap="square" lIns="0" tIns="0" rIns="0" bIns="0">
            <a:spAutoFit/>
          </a:bodyPr>
          <a:lstStyle/>
          <a:p>
            <a:pPr algn="ctr" eaLnBrk="1" hangingPunct="1"/>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Poligonal de la Sierra </a:t>
            </a:r>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de Portuguesa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90" y="364636"/>
            <a:ext cx="7846475" cy="59698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7412" name="3 Marcador de fecha"/>
          <p:cNvSpPr>
            <a:spLocks noGrp="1"/>
          </p:cNvSpPr>
          <p:nvPr>
            <p:ph type="dt" sz="quarter" idx="10"/>
          </p:nvPr>
        </p:nvSpPr>
        <p:spPr>
          <a:xfrm>
            <a:off x="8216900" y="6586538"/>
            <a:ext cx="495300" cy="268287"/>
          </a:xfrm>
          <a:noFill/>
        </p:spPr>
        <p:txBody>
          <a:bodyPr lIns="91440" tIns="45720" rIns="91440" bIns="45720"/>
          <a:lstStyle/>
          <a:p>
            <a:fld id="{43279B34-93BC-4A84-9868-E8C91299E21D}" type="datetime12">
              <a:rPr lang="es-ES" sz="1000">
                <a:solidFill>
                  <a:srgbClr val="00B050"/>
                </a:solidFill>
              </a:rPr>
              <a:pPr/>
              <a:t>8:00 </a:t>
            </a:fld>
            <a:endParaRPr lang="es-ES" sz="1000">
              <a:solidFill>
                <a:srgbClr val="00B050"/>
              </a:solidFill>
            </a:endParaRPr>
          </a:p>
        </p:txBody>
      </p:sp>
      <p:sp>
        <p:nvSpPr>
          <p:cNvPr id="17413" name="4 Marcador de número de diapositiva"/>
          <p:cNvSpPr>
            <a:spLocks noGrp="1"/>
          </p:cNvSpPr>
          <p:nvPr>
            <p:ph type="sldNum" sz="quarter" idx="11"/>
          </p:nvPr>
        </p:nvSpPr>
        <p:spPr>
          <a:xfrm>
            <a:off x="-4763" y="5969000"/>
            <a:ext cx="347663" cy="296863"/>
          </a:xfrm>
          <a:noFill/>
        </p:spPr>
        <p:txBody>
          <a:bodyPr lIns="91440" tIns="45720" rIns="91440" bIns="45720"/>
          <a:lstStyle/>
          <a:p>
            <a:fld id="{4FE1B721-F6F8-4207-B768-5ABCCFD1312C}" type="slidenum">
              <a:rPr lang="es-ES" sz="1000">
                <a:solidFill>
                  <a:srgbClr val="00B0F0"/>
                </a:solidFill>
              </a:rPr>
              <a:pPr/>
              <a:t>21</a:t>
            </a:fld>
            <a:endParaRPr lang="es-ES" sz="1000">
              <a:solidFill>
                <a:srgbClr val="00B0F0"/>
              </a:solidFill>
            </a:endParaRPr>
          </a:p>
        </p:txBody>
      </p:sp>
      <p:sp>
        <p:nvSpPr>
          <p:cNvPr id="6" name="Rectángulo 5"/>
          <p:cNvSpPr/>
          <p:nvPr/>
        </p:nvSpPr>
        <p:spPr>
          <a:xfrm>
            <a:off x="179512" y="48974"/>
            <a:ext cx="8784976" cy="338554"/>
          </a:xfrm>
          <a:prstGeom prst="rect">
            <a:avLst/>
          </a:prstGeom>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Hidrografía y </a:t>
            </a:r>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ANAPRO en la Sierra de Portuguesa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77" y="411788"/>
            <a:ext cx="7778180" cy="5923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8436" name="3 Marcador de fecha"/>
          <p:cNvSpPr>
            <a:spLocks noGrp="1"/>
          </p:cNvSpPr>
          <p:nvPr>
            <p:ph type="dt" sz="quarter" idx="10"/>
          </p:nvPr>
        </p:nvSpPr>
        <p:spPr>
          <a:xfrm>
            <a:off x="8218488" y="6596063"/>
            <a:ext cx="509587" cy="244475"/>
          </a:xfrm>
          <a:noFill/>
        </p:spPr>
        <p:txBody>
          <a:bodyPr lIns="91440" tIns="45720" rIns="91440" bIns="45720"/>
          <a:lstStyle/>
          <a:p>
            <a:fld id="{468026B7-29CF-4E9F-A6B7-BC583DBAF6ED}" type="datetime12">
              <a:rPr lang="es-ES" sz="1000">
                <a:solidFill>
                  <a:srgbClr val="00B050"/>
                </a:solidFill>
              </a:rPr>
              <a:pPr/>
              <a:t>8:00 </a:t>
            </a:fld>
            <a:endParaRPr lang="es-ES" sz="1000">
              <a:solidFill>
                <a:srgbClr val="00B050"/>
              </a:solidFill>
            </a:endParaRPr>
          </a:p>
        </p:txBody>
      </p:sp>
      <p:sp>
        <p:nvSpPr>
          <p:cNvPr id="18437" name="4 Marcador de número de diapositiva"/>
          <p:cNvSpPr>
            <a:spLocks noGrp="1"/>
          </p:cNvSpPr>
          <p:nvPr>
            <p:ph type="sldNum" sz="quarter" idx="11"/>
          </p:nvPr>
        </p:nvSpPr>
        <p:spPr>
          <a:xfrm>
            <a:off x="-15875" y="5994400"/>
            <a:ext cx="349250" cy="222250"/>
          </a:xfrm>
          <a:noFill/>
        </p:spPr>
        <p:txBody>
          <a:bodyPr lIns="91440" tIns="45720" rIns="91440" bIns="45720"/>
          <a:lstStyle/>
          <a:p>
            <a:fld id="{33922932-D746-4A1D-82E1-D802AA9488A8}" type="slidenum">
              <a:rPr lang="es-ES" sz="1000">
                <a:solidFill>
                  <a:srgbClr val="00B0F0"/>
                </a:solidFill>
              </a:rPr>
              <a:pPr/>
              <a:t>22</a:t>
            </a:fld>
            <a:endParaRPr lang="es-ES" sz="1000">
              <a:solidFill>
                <a:srgbClr val="00B0F0"/>
              </a:solidFill>
            </a:endParaRPr>
          </a:p>
        </p:txBody>
      </p:sp>
      <p:sp>
        <p:nvSpPr>
          <p:cNvPr id="6" name="Rectángulo 5"/>
          <p:cNvSpPr/>
          <p:nvPr/>
        </p:nvSpPr>
        <p:spPr>
          <a:xfrm>
            <a:off x="20639" y="48974"/>
            <a:ext cx="9102722" cy="323165"/>
          </a:xfrm>
          <a:prstGeom prst="rect">
            <a:avLst/>
          </a:prstGeom>
        </p:spPr>
        <p:txBody>
          <a:bodyPr wrap="square" lIns="0" tIns="0" rIns="0" bIns="0">
            <a:spAutoFit/>
          </a:bodyPr>
          <a:lstStyle/>
          <a:p>
            <a:pPr algn="ctr" eaLnBrk="1" hangingPunct="1"/>
            <a:r>
              <a:rPr lang="es-MX" sz="21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Presencia del Oso </a:t>
            </a:r>
            <a:r>
              <a:rPr lang="es-MX" sz="21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Frontino en la Sierra de Portuguesa</a:t>
            </a:r>
            <a:endParaRPr lang="es-VE" sz="21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68" y="396462"/>
            <a:ext cx="7704856" cy="5918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8436" name="3 Marcador de fecha"/>
          <p:cNvSpPr>
            <a:spLocks noGrp="1"/>
          </p:cNvSpPr>
          <p:nvPr>
            <p:ph type="dt" sz="quarter" idx="10"/>
          </p:nvPr>
        </p:nvSpPr>
        <p:spPr>
          <a:xfrm>
            <a:off x="8218488" y="6596063"/>
            <a:ext cx="509587" cy="244475"/>
          </a:xfrm>
          <a:noFill/>
        </p:spPr>
        <p:txBody>
          <a:bodyPr lIns="91440" tIns="45720" rIns="91440" bIns="45720"/>
          <a:lstStyle/>
          <a:p>
            <a:fld id="{468026B7-29CF-4E9F-A6B7-BC583DBAF6ED}" type="datetime12">
              <a:rPr lang="es-ES" sz="1000">
                <a:solidFill>
                  <a:srgbClr val="00B050"/>
                </a:solidFill>
              </a:rPr>
              <a:pPr/>
              <a:t>8:00 </a:t>
            </a:fld>
            <a:endParaRPr lang="es-ES" sz="1000">
              <a:solidFill>
                <a:srgbClr val="00B050"/>
              </a:solidFill>
            </a:endParaRPr>
          </a:p>
        </p:txBody>
      </p:sp>
      <p:sp>
        <p:nvSpPr>
          <p:cNvPr id="18437" name="4 Marcador de número de diapositiva"/>
          <p:cNvSpPr>
            <a:spLocks noGrp="1"/>
          </p:cNvSpPr>
          <p:nvPr>
            <p:ph type="sldNum" sz="quarter" idx="11"/>
          </p:nvPr>
        </p:nvSpPr>
        <p:spPr>
          <a:xfrm>
            <a:off x="-15875" y="5994400"/>
            <a:ext cx="349250" cy="222250"/>
          </a:xfrm>
          <a:noFill/>
        </p:spPr>
        <p:txBody>
          <a:bodyPr lIns="91440" tIns="45720" rIns="91440" bIns="45720"/>
          <a:lstStyle/>
          <a:p>
            <a:fld id="{33922932-D746-4A1D-82E1-D802AA9488A8}" type="slidenum">
              <a:rPr lang="es-ES" sz="1000">
                <a:solidFill>
                  <a:srgbClr val="00B0F0"/>
                </a:solidFill>
              </a:rPr>
              <a:pPr/>
              <a:t>23</a:t>
            </a:fld>
            <a:endParaRPr lang="es-ES" sz="1000">
              <a:solidFill>
                <a:srgbClr val="00B0F0"/>
              </a:solidFill>
            </a:endParaRPr>
          </a:p>
        </p:txBody>
      </p:sp>
      <p:sp>
        <p:nvSpPr>
          <p:cNvPr id="6" name="Rectángulo 5"/>
          <p:cNvSpPr/>
          <p:nvPr/>
        </p:nvSpPr>
        <p:spPr>
          <a:xfrm>
            <a:off x="179512" y="48974"/>
            <a:ext cx="8784976" cy="338554"/>
          </a:xfrm>
          <a:prstGeom prst="rect">
            <a:avLst/>
          </a:prstGeom>
        </p:spPr>
        <p:txBody>
          <a:bodyPr wrap="square" lIns="0" tIns="0" rIns="0" bIns="0">
            <a:spAutoFit/>
          </a:bodyPr>
          <a:lstStyle/>
          <a:p>
            <a:pPr algn="ctr" eaLnBrk="1" hangingPunct="1"/>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Vegetación y Bosques en la Sierra de Portuguesa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85" y="411787"/>
            <a:ext cx="7883130" cy="5954161"/>
          </a:xfrm>
          <a:prstGeom prst="rect">
            <a:avLst/>
          </a:prstGeom>
        </p:spPr>
      </p:pic>
    </p:spTree>
    <p:extLst>
      <p:ext uri="{BB962C8B-B14F-4D97-AF65-F5344CB8AC3E}">
        <p14:creationId xmlns:p14="http://schemas.microsoft.com/office/powerpoint/2010/main" val="29344940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9" y="3923918"/>
            <a:ext cx="2555392" cy="1919286"/>
          </a:xfrm>
          <a:prstGeom prst="rect">
            <a:avLst/>
          </a:prstGeom>
        </p:spPr>
      </p:pic>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3" y="692696"/>
            <a:ext cx="5080145" cy="312393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La propuesta fue consultada a las comunidades por: Armando Garrido con un equipo de INPARQUES Lara (Oscar Pérez) y como asesor </a:t>
            </a:r>
            <a:r>
              <a:rPr lang="es-ES" sz="2400" b="1" dirty="0" err="1" smtClean="0">
                <a:ln>
                  <a:solidFill>
                    <a:schemeClr val="tx1">
                      <a:lumMod val="95000"/>
                      <a:lumOff val="5000"/>
                    </a:schemeClr>
                  </a:solidFill>
                </a:ln>
                <a:solidFill>
                  <a:srgbClr val="336600"/>
                </a:solidFill>
              </a:rPr>
              <a:t>Miyel</a:t>
            </a:r>
            <a:r>
              <a:rPr lang="es-ES" sz="2400" b="1" dirty="0" smtClean="0">
                <a:ln>
                  <a:solidFill>
                    <a:schemeClr val="tx1">
                      <a:lumMod val="95000"/>
                      <a:lumOff val="5000"/>
                    </a:schemeClr>
                  </a:solidFill>
                </a:ln>
                <a:solidFill>
                  <a:srgbClr val="336600"/>
                </a:solidFill>
              </a:rPr>
              <a:t> Rodríguez. </a:t>
            </a:r>
          </a:p>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La Consulta fue aprobada por las comunidades consultadas.</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24</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Picture 12" descr="Taller Las Goteras"/>
          <p:cNvPicPr>
            <a:picLocks noChangeAspect="1" noChangeArrowheads="1"/>
          </p:cNvPicPr>
          <p:nvPr/>
        </p:nvPicPr>
        <p:blipFill>
          <a:blip r:embed="rId3"/>
          <a:srcRect/>
          <a:stretch>
            <a:fillRect/>
          </a:stretch>
        </p:blipFill>
        <p:spPr bwMode="auto">
          <a:xfrm>
            <a:off x="5187648" y="620688"/>
            <a:ext cx="3880076" cy="2799814"/>
          </a:xfrm>
          <a:prstGeom prst="rect">
            <a:avLst/>
          </a:prstGeom>
          <a:noFill/>
          <a:ln w="9525">
            <a:solidFill>
              <a:srgbClr val="000000"/>
            </a:solidFill>
            <a:miter lim="800000"/>
            <a:headEnd/>
            <a:tailEnd/>
          </a:ln>
        </p:spPr>
      </p:pic>
      <p:pic>
        <p:nvPicPr>
          <p:cNvPr id="9" name="Picture 13" descr="100_0109"/>
          <p:cNvPicPr>
            <a:picLocks noChangeAspect="1" noChangeArrowheads="1"/>
          </p:cNvPicPr>
          <p:nvPr/>
        </p:nvPicPr>
        <p:blipFill>
          <a:blip r:embed="rId4"/>
          <a:srcRect/>
          <a:stretch>
            <a:fillRect/>
          </a:stretch>
        </p:blipFill>
        <p:spPr bwMode="auto">
          <a:xfrm>
            <a:off x="2223918" y="4395496"/>
            <a:ext cx="2827531" cy="1886060"/>
          </a:xfrm>
          <a:prstGeom prst="rect">
            <a:avLst/>
          </a:prstGeom>
          <a:noFill/>
          <a:ln w="9525">
            <a:solidFill>
              <a:srgbClr val="000000"/>
            </a:solidFill>
            <a:miter lim="800000"/>
            <a:headEnd/>
            <a:tailEnd/>
          </a:ln>
        </p:spPr>
      </p:pic>
      <p:pic>
        <p:nvPicPr>
          <p:cNvPr id="11" name="Picture 16" descr="100_0173"/>
          <p:cNvPicPr>
            <a:picLocks noChangeAspect="1" noChangeArrowheads="1"/>
          </p:cNvPicPr>
          <p:nvPr/>
        </p:nvPicPr>
        <p:blipFill>
          <a:blip r:embed="rId5"/>
          <a:srcRect/>
          <a:stretch>
            <a:fillRect/>
          </a:stretch>
        </p:blipFill>
        <p:spPr bwMode="auto">
          <a:xfrm rot="10800000" flipH="1" flipV="1">
            <a:off x="4740262" y="3812342"/>
            <a:ext cx="2784066" cy="1848905"/>
          </a:xfrm>
          <a:prstGeom prst="rect">
            <a:avLst/>
          </a:prstGeom>
          <a:noFill/>
          <a:ln w="9525">
            <a:solidFill>
              <a:srgbClr val="000000"/>
            </a:solidFill>
            <a:miter lim="800000"/>
            <a:headEnd/>
            <a:tailEnd/>
          </a:ln>
        </p:spPr>
      </p:pic>
      <p:pic>
        <p:nvPicPr>
          <p:cNvPr id="12" name="Picture 17" descr="DSC00012"/>
          <p:cNvPicPr>
            <a:picLocks noChangeAspect="1" noChangeArrowheads="1"/>
          </p:cNvPicPr>
          <p:nvPr/>
        </p:nvPicPr>
        <p:blipFill>
          <a:blip r:embed="rId6"/>
          <a:srcRect/>
          <a:stretch>
            <a:fillRect/>
          </a:stretch>
        </p:blipFill>
        <p:spPr bwMode="auto">
          <a:xfrm>
            <a:off x="6992792" y="3516786"/>
            <a:ext cx="2074932" cy="276477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814008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4" name="Rectangle 16"/>
          <p:cNvSpPr>
            <a:spLocks noChangeArrowheads="1"/>
          </p:cNvSpPr>
          <p:nvPr/>
        </p:nvSpPr>
        <p:spPr bwMode="auto">
          <a:xfrm>
            <a:off x="255588" y="649607"/>
            <a:ext cx="8651750" cy="2997744"/>
          </a:xfrm>
          <a:prstGeom prst="rect">
            <a:avLst/>
          </a:prstGeom>
          <a:ln w="12700"/>
          <a:effectLst>
            <a:outerShdw blurRad="38100" dist="889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nchor="ctr">
            <a:spAutoFit/>
          </a:bodyPr>
          <a:lstStyle/>
          <a:p>
            <a:pPr marL="371475" indent="-371475" eaLnBrk="1" hangingPunct="1">
              <a:lnSpc>
                <a:spcPct val="80000"/>
              </a:lnSpc>
              <a:buFontTx/>
              <a:buAutoNum type="arabicPeriod"/>
              <a:defRPr/>
            </a:pPr>
            <a:endParaRPr lang="es-VE" sz="1400" b="1" dirty="0">
              <a:solidFill>
                <a:srgbClr val="663300"/>
              </a:solidFill>
            </a:endParaRPr>
          </a:p>
          <a:p>
            <a:pPr marL="436563" indent="-258763" eaLnBrk="1" hangingPunct="1">
              <a:lnSpc>
                <a:spcPct val="80000"/>
              </a:lnSpc>
              <a:buFontTx/>
              <a:buAutoNum type="arabicPeriod"/>
              <a:defRPr/>
            </a:pPr>
            <a:r>
              <a:rPr lang="es-VE" sz="1500" b="1" dirty="0">
                <a:solidFill>
                  <a:srgbClr val="663300"/>
                </a:solidFill>
                <a:latin typeface="Arial" pitchFamily="34" charset="0"/>
                <a:cs typeface="Arial" pitchFamily="34" charset="0"/>
              </a:rPr>
              <a:t>Visitas previas a las comunidades</a:t>
            </a:r>
          </a:p>
          <a:p>
            <a:pPr marL="436563" indent="-258763" eaLnBrk="1" hangingPunct="1">
              <a:lnSpc>
                <a:spcPct val="80000"/>
              </a:lnSpc>
              <a:buFontTx/>
              <a:buAutoNum type="arabicPeriod"/>
              <a:defRPr/>
            </a:pPr>
            <a:endParaRPr lang="es-VE" sz="800" b="1" dirty="0">
              <a:solidFill>
                <a:srgbClr val="663300"/>
              </a:solidFill>
            </a:endParaRPr>
          </a:p>
          <a:p>
            <a:pPr marL="436563" indent="-258763" eaLnBrk="1" hangingPunct="1">
              <a:buFontTx/>
              <a:buAutoNum type="arabicPeriod"/>
              <a:defRPr/>
            </a:pPr>
            <a:r>
              <a:rPr lang="es-VE" sz="1500" b="1" dirty="0">
                <a:solidFill>
                  <a:srgbClr val="663300"/>
                </a:solidFill>
                <a:latin typeface="Arial" pitchFamily="34" charset="0"/>
                <a:cs typeface="Arial" pitchFamily="34" charset="0"/>
              </a:rPr>
              <a:t>Reuniones con líderes comunitarios, autoridades, organismos e </a:t>
            </a:r>
            <a:r>
              <a:rPr lang="es-VE" sz="1500" b="1" dirty="0" smtClean="0">
                <a:solidFill>
                  <a:srgbClr val="663300"/>
                </a:solidFill>
                <a:latin typeface="Arial" pitchFamily="34" charset="0"/>
                <a:cs typeface="Arial" pitchFamily="34" charset="0"/>
              </a:rPr>
              <a:t>instituciones de </a:t>
            </a:r>
            <a:r>
              <a:rPr lang="es-VE" sz="1500" b="1" dirty="0">
                <a:solidFill>
                  <a:srgbClr val="663300"/>
                </a:solidFill>
                <a:latin typeface="Arial" pitchFamily="34" charset="0"/>
                <a:cs typeface="Arial" pitchFamily="34" charset="0"/>
              </a:rPr>
              <a:t>apoyo.</a:t>
            </a:r>
          </a:p>
          <a:p>
            <a:pPr marL="436563" indent="-258763" eaLnBrk="1" hangingPunct="1">
              <a:buFontTx/>
              <a:buAutoNum type="arabicPeriod"/>
              <a:defRPr/>
            </a:pPr>
            <a:endParaRPr lang="es-VE" sz="800" b="1" dirty="0">
              <a:solidFill>
                <a:srgbClr val="663300"/>
              </a:solidFill>
            </a:endParaRPr>
          </a:p>
          <a:p>
            <a:pPr marL="436563" indent="-258763" eaLnBrk="1" hangingPunct="1">
              <a:buFontTx/>
              <a:buAutoNum type="arabicPeriod"/>
              <a:defRPr/>
            </a:pPr>
            <a:r>
              <a:rPr lang="es-ES" sz="1500" b="1" dirty="0">
                <a:solidFill>
                  <a:srgbClr val="663300"/>
                </a:solidFill>
                <a:latin typeface="Arial" pitchFamily="34" charset="0"/>
                <a:cs typeface="Arial" pitchFamily="34" charset="0"/>
              </a:rPr>
              <a:t>Talleres de sensibilización y capacitación. </a:t>
            </a:r>
          </a:p>
          <a:p>
            <a:pPr marL="436563" indent="-258763" eaLnBrk="1" hangingPunct="1">
              <a:defRPr/>
            </a:pPr>
            <a:endParaRPr lang="es-ES" sz="800" b="1" dirty="0">
              <a:solidFill>
                <a:srgbClr val="663300"/>
              </a:solidFill>
            </a:endParaRPr>
          </a:p>
          <a:p>
            <a:pPr marL="450850" indent="-177800" eaLnBrk="1" hangingPunct="1">
              <a:buFont typeface="Wingdings" pitchFamily="2" charset="2"/>
              <a:buChar char="Ø"/>
              <a:defRPr/>
            </a:pPr>
            <a:r>
              <a:rPr lang="es-ES" sz="1400" b="1" dirty="0">
                <a:solidFill>
                  <a:srgbClr val="663300"/>
                </a:solidFill>
                <a:latin typeface="Arial" pitchFamily="34" charset="0"/>
                <a:cs typeface="Arial" pitchFamily="34" charset="0"/>
              </a:rPr>
              <a:t>2004:</a:t>
            </a:r>
            <a:r>
              <a:rPr lang="es-ES" sz="1300" b="1" dirty="0">
                <a:solidFill>
                  <a:srgbClr val="663300"/>
                </a:solidFill>
                <a:latin typeface="Arial" pitchFamily="34" charset="0"/>
                <a:cs typeface="Arial" pitchFamily="34" charset="0"/>
              </a:rPr>
              <a:t>  15 Talleres de sensibilización y capacitación a</a:t>
            </a:r>
            <a:r>
              <a:rPr lang="es-MX" sz="1300" b="1" dirty="0">
                <a:solidFill>
                  <a:srgbClr val="663300"/>
                </a:solidFill>
                <a:latin typeface="Arial" pitchFamily="34" charset="0"/>
                <a:cs typeface="Arial" pitchFamily="34" charset="0"/>
              </a:rPr>
              <a:t> </a:t>
            </a:r>
            <a:r>
              <a:rPr lang="es-ES" sz="1300" b="1" dirty="0">
                <a:solidFill>
                  <a:srgbClr val="663300"/>
                </a:solidFill>
                <a:latin typeface="Arial" pitchFamily="34" charset="0"/>
                <a:cs typeface="Arial" pitchFamily="34" charset="0"/>
              </a:rPr>
              <a:t>m</a:t>
            </a:r>
            <a:r>
              <a:rPr lang="es-MX" sz="1300" b="1" dirty="0">
                <a:solidFill>
                  <a:srgbClr val="663300"/>
                </a:solidFill>
                <a:latin typeface="Arial" pitchFamily="34" charset="0"/>
                <a:cs typeface="Arial" pitchFamily="34" charset="0"/>
              </a:rPr>
              <a:t>á</a:t>
            </a:r>
            <a:r>
              <a:rPr lang="es-ES" sz="1300" b="1" dirty="0">
                <a:solidFill>
                  <a:srgbClr val="663300"/>
                </a:solidFill>
                <a:latin typeface="Arial" pitchFamily="34" charset="0"/>
                <a:cs typeface="Arial" pitchFamily="34" charset="0"/>
              </a:rPr>
              <a:t>s</a:t>
            </a:r>
            <a:r>
              <a:rPr lang="es-MX" sz="1300" b="1" dirty="0">
                <a:solidFill>
                  <a:srgbClr val="663300"/>
                </a:solidFill>
                <a:latin typeface="Arial" pitchFamily="34" charset="0"/>
                <a:cs typeface="Arial" pitchFamily="34" charset="0"/>
              </a:rPr>
              <a:t> </a:t>
            </a:r>
            <a:r>
              <a:rPr lang="es-ES" sz="1300" b="1" dirty="0">
                <a:solidFill>
                  <a:srgbClr val="663300"/>
                </a:solidFill>
                <a:latin typeface="Arial" pitchFamily="34" charset="0"/>
                <a:cs typeface="Arial" pitchFamily="34" charset="0"/>
              </a:rPr>
              <a:t>de 400 familias de 10 comunidades: Cerro Negro, Matatere, Piedra del Tigre, La Cuchilla, </a:t>
            </a:r>
            <a:r>
              <a:rPr lang="es-ES" sz="1300" b="1" dirty="0" err="1">
                <a:solidFill>
                  <a:srgbClr val="663300"/>
                </a:solidFill>
                <a:latin typeface="Arial" pitchFamily="34" charset="0"/>
                <a:cs typeface="Arial" pitchFamily="34" charset="0"/>
              </a:rPr>
              <a:t>Guayamure</a:t>
            </a:r>
            <a:r>
              <a:rPr lang="es-ES" sz="1300" b="1" dirty="0" smtClean="0">
                <a:solidFill>
                  <a:srgbClr val="663300"/>
                </a:solidFill>
                <a:latin typeface="Arial" pitchFamily="34" charset="0"/>
                <a:cs typeface="Arial" pitchFamily="34" charset="0"/>
              </a:rPr>
              <a:t>, Las </a:t>
            </a:r>
            <a:r>
              <a:rPr lang="es-ES" sz="1300" b="1" dirty="0">
                <a:solidFill>
                  <a:srgbClr val="663300"/>
                </a:solidFill>
                <a:latin typeface="Arial" pitchFamily="34" charset="0"/>
                <a:cs typeface="Arial" pitchFamily="34" charset="0"/>
              </a:rPr>
              <a:t>Cumbres, Las Delicias, Los Portones, Las Goteras, Las Rosas, Riecito, y otras</a:t>
            </a:r>
            <a:r>
              <a:rPr lang="es-MX" sz="1300" b="1" dirty="0">
                <a:solidFill>
                  <a:srgbClr val="663300"/>
                </a:solidFill>
                <a:latin typeface="Arial" pitchFamily="34" charset="0"/>
                <a:cs typeface="Arial" pitchFamily="34" charset="0"/>
              </a:rPr>
              <a:t>.</a:t>
            </a:r>
            <a:endParaRPr lang="es-ES" sz="1300" b="1" dirty="0">
              <a:solidFill>
                <a:srgbClr val="663300"/>
              </a:solidFill>
              <a:latin typeface="Arial" pitchFamily="34" charset="0"/>
              <a:cs typeface="Arial" pitchFamily="34" charset="0"/>
            </a:endParaRPr>
          </a:p>
          <a:p>
            <a:pPr marL="648000" lvl="1" indent="-180000" eaLnBrk="1" hangingPunct="1">
              <a:buFontTx/>
              <a:buChar char="•"/>
              <a:defRPr/>
            </a:pPr>
            <a:r>
              <a:rPr lang="es-ES" sz="1300" b="1" dirty="0">
                <a:solidFill>
                  <a:srgbClr val="663300"/>
                </a:solidFill>
                <a:latin typeface="Arial" pitchFamily="34" charset="0"/>
                <a:cs typeface="Arial" pitchFamily="34" charset="0"/>
              </a:rPr>
              <a:t>Reforestación y viveros comunitarios</a:t>
            </a:r>
            <a:r>
              <a:rPr lang="es-MX" sz="1200" b="1" dirty="0">
                <a:solidFill>
                  <a:srgbClr val="663300"/>
                </a:solidFill>
                <a:latin typeface="Arial" pitchFamily="34" charset="0"/>
                <a:cs typeface="Arial" pitchFamily="34" charset="0"/>
              </a:rPr>
              <a:t>.</a:t>
            </a:r>
            <a:endParaRPr lang="es-ES" sz="1200" b="1" dirty="0">
              <a:solidFill>
                <a:srgbClr val="663300"/>
              </a:solidFill>
              <a:latin typeface="Arial" pitchFamily="34" charset="0"/>
              <a:cs typeface="Arial" pitchFamily="34" charset="0"/>
            </a:endParaRPr>
          </a:p>
          <a:p>
            <a:pPr marL="648000" lvl="1" indent="-180000" eaLnBrk="1" hangingPunct="1">
              <a:buFontTx/>
              <a:buChar char="•"/>
              <a:defRPr/>
            </a:pPr>
            <a:r>
              <a:rPr lang="es-ES" sz="1300" b="1" dirty="0">
                <a:solidFill>
                  <a:srgbClr val="663300"/>
                </a:solidFill>
                <a:latin typeface="Arial" pitchFamily="34" charset="0"/>
                <a:cs typeface="Arial" pitchFamily="34" charset="0"/>
              </a:rPr>
              <a:t>Desarrollo de propuestas de conservación con la participación de las comunidades.</a:t>
            </a:r>
            <a:r>
              <a:rPr lang="es-ES" sz="1300" b="1" dirty="0">
                <a:latin typeface="Arial" pitchFamily="34" charset="0"/>
                <a:cs typeface="Arial" pitchFamily="34" charset="0"/>
              </a:rPr>
              <a:t> </a:t>
            </a:r>
          </a:p>
          <a:p>
            <a:pPr marL="450850" indent="-177800" eaLnBrk="1" hangingPunct="1">
              <a:buFont typeface="Wingdings" pitchFamily="2" charset="2"/>
              <a:buChar char="Ø"/>
              <a:tabLst>
                <a:tab pos="627063" algn="l"/>
              </a:tabLst>
              <a:defRPr/>
            </a:pPr>
            <a:r>
              <a:rPr lang="es-ES" sz="1400" b="1" dirty="0">
                <a:solidFill>
                  <a:srgbClr val="663300"/>
                </a:solidFill>
                <a:latin typeface="Arial" pitchFamily="34" charset="0"/>
                <a:cs typeface="Arial" pitchFamily="34" charset="0"/>
              </a:rPr>
              <a:t>2007: </a:t>
            </a:r>
            <a:r>
              <a:rPr lang="es-ES" sz="1300" b="1" dirty="0">
                <a:solidFill>
                  <a:srgbClr val="663300"/>
                </a:solidFill>
                <a:latin typeface="Arial" pitchFamily="34" charset="0"/>
                <a:cs typeface="Arial" pitchFamily="34" charset="0"/>
              </a:rPr>
              <a:t>Talleres de participación: Río Claro, El Pomarroso, El Palenque, Agua Negra.</a:t>
            </a:r>
            <a:r>
              <a:rPr lang="es-ES" sz="1400" b="1" dirty="0">
                <a:solidFill>
                  <a:srgbClr val="663300"/>
                </a:solidFill>
                <a:latin typeface="Arial" pitchFamily="34" charset="0"/>
                <a:cs typeface="Arial" pitchFamily="34" charset="0"/>
              </a:rPr>
              <a:t> </a:t>
            </a:r>
          </a:p>
          <a:p>
            <a:pPr marL="436563" lvl="1" indent="-258763" eaLnBrk="1" hangingPunct="1">
              <a:tabLst>
                <a:tab pos="627063" algn="l"/>
              </a:tabLst>
              <a:defRPr/>
            </a:pPr>
            <a:endParaRPr lang="es-VE" sz="800" b="1" dirty="0">
              <a:solidFill>
                <a:srgbClr val="663300"/>
              </a:solidFill>
            </a:endParaRPr>
          </a:p>
          <a:p>
            <a:pPr marL="436563" indent="-258763" eaLnBrk="1" hangingPunct="1">
              <a:lnSpc>
                <a:spcPct val="80000"/>
              </a:lnSpc>
              <a:buFontTx/>
              <a:buAutoNum type="arabicPeriod" startAt="4"/>
              <a:defRPr/>
            </a:pPr>
            <a:r>
              <a:rPr lang="es-VE" sz="1500" b="1" dirty="0">
                <a:solidFill>
                  <a:srgbClr val="663300"/>
                </a:solidFill>
                <a:latin typeface="Arial" pitchFamily="34" charset="0"/>
                <a:cs typeface="Arial" pitchFamily="34" charset="0"/>
              </a:rPr>
              <a:t>Aplicación de encuesta </a:t>
            </a:r>
          </a:p>
          <a:p>
            <a:pPr marL="371475" indent="-371475" eaLnBrk="1" hangingPunct="1">
              <a:lnSpc>
                <a:spcPct val="80000"/>
              </a:lnSpc>
              <a:buFontTx/>
              <a:buAutoNum type="arabicPeriod"/>
              <a:defRPr/>
            </a:pPr>
            <a:endParaRPr lang="es-VE" sz="1400" b="1" dirty="0">
              <a:solidFill>
                <a:srgbClr val="663300"/>
              </a:solidFill>
            </a:endParaRPr>
          </a:p>
        </p:txBody>
      </p:sp>
      <p:pic>
        <p:nvPicPr>
          <p:cNvPr id="5" name="Picture 18"/>
          <p:cNvPicPr>
            <a:picLocks noChangeAspect="1" noChangeArrowheads="1"/>
          </p:cNvPicPr>
          <p:nvPr/>
        </p:nvPicPr>
        <p:blipFill>
          <a:blip r:embed="rId2"/>
          <a:srcRect/>
          <a:stretch>
            <a:fillRect/>
          </a:stretch>
        </p:blipFill>
        <p:spPr bwMode="auto">
          <a:xfrm>
            <a:off x="3736664" y="3269325"/>
            <a:ext cx="2504100" cy="296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p:cNvPicPr>
            <a:picLocks noChangeAspect="1" noChangeArrowheads="1"/>
          </p:cNvPicPr>
          <p:nvPr/>
        </p:nvPicPr>
        <p:blipFill>
          <a:blip r:embed="rId3"/>
          <a:srcRect/>
          <a:stretch>
            <a:fillRect/>
          </a:stretch>
        </p:blipFill>
        <p:spPr bwMode="auto">
          <a:xfrm>
            <a:off x="441392" y="3988964"/>
            <a:ext cx="3015136" cy="2222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9"/>
          <p:cNvPicPr>
            <a:picLocks noChangeAspect="1" noChangeArrowheads="1"/>
          </p:cNvPicPr>
          <p:nvPr/>
        </p:nvPicPr>
        <p:blipFill>
          <a:blip r:embed="rId4"/>
          <a:srcRect/>
          <a:stretch>
            <a:fillRect/>
          </a:stretch>
        </p:blipFill>
        <p:spPr bwMode="auto">
          <a:xfrm>
            <a:off x="6478116" y="3269325"/>
            <a:ext cx="2304256" cy="296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2 Marcador de fecha"/>
          <p:cNvSpPr>
            <a:spLocks noGrp="1"/>
          </p:cNvSpPr>
          <p:nvPr>
            <p:ph type="dt" sz="quarter" idx="10"/>
          </p:nvPr>
        </p:nvSpPr>
        <p:spPr>
          <a:xfrm>
            <a:off x="8216900" y="6618288"/>
            <a:ext cx="509588" cy="222250"/>
          </a:xfrm>
          <a:noFill/>
        </p:spPr>
        <p:txBody>
          <a:bodyPr lIns="91440" tIns="45720" rIns="91440" bIns="45720"/>
          <a:lstStyle/>
          <a:p>
            <a:fld id="{F13EC71B-4C24-476E-835F-32D9B3947E09}" type="datetime12">
              <a:rPr lang="es-ES" sz="1000">
                <a:solidFill>
                  <a:srgbClr val="00B050"/>
                </a:solidFill>
              </a:rPr>
              <a:pPr/>
              <a:t>8:00 </a:t>
            </a:fld>
            <a:endParaRPr lang="es-ES" sz="1000">
              <a:solidFill>
                <a:srgbClr val="00B050"/>
              </a:solidFill>
            </a:endParaRPr>
          </a:p>
        </p:txBody>
      </p:sp>
      <p:sp>
        <p:nvSpPr>
          <p:cNvPr id="23563" name="5 Marcador de número de diapositiva"/>
          <p:cNvSpPr>
            <a:spLocks noGrp="1"/>
          </p:cNvSpPr>
          <p:nvPr>
            <p:ph type="sldNum" sz="quarter" idx="11"/>
          </p:nvPr>
        </p:nvSpPr>
        <p:spPr>
          <a:xfrm>
            <a:off x="-36513" y="5989638"/>
            <a:ext cx="349251" cy="222250"/>
          </a:xfrm>
          <a:noFill/>
        </p:spPr>
        <p:txBody>
          <a:bodyPr lIns="91440" tIns="45720" rIns="91440" bIns="45720"/>
          <a:lstStyle/>
          <a:p>
            <a:fld id="{60594DAF-9EE7-4375-84CA-45C3BC5FC7E6}" type="slidenum">
              <a:rPr lang="es-ES" sz="1000">
                <a:solidFill>
                  <a:srgbClr val="00B0F0"/>
                </a:solidFill>
              </a:rPr>
              <a:pPr/>
              <a:t>25</a:t>
            </a:fld>
            <a:endParaRPr lang="es-ES" sz="1000">
              <a:solidFill>
                <a:srgbClr val="00B0F0"/>
              </a:solidFill>
            </a:endParaRPr>
          </a:p>
        </p:txBody>
      </p:sp>
      <p:sp>
        <p:nvSpPr>
          <p:cNvPr id="11" name="Rectángulo 10"/>
          <p:cNvSpPr/>
          <p:nvPr/>
        </p:nvSpPr>
        <p:spPr>
          <a:xfrm>
            <a:off x="179512" y="240903"/>
            <a:ext cx="8784976" cy="338554"/>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Talleres de Participación Comunitaria </a:t>
            </a:r>
            <a:r>
              <a:rPr lang="es-VE" sz="2200" b="1" kern="0" spc="150" dirty="0">
                <a:ln w="15875">
                  <a:solidFill>
                    <a:schemeClr val="tx1">
                      <a:lumMod val="95000"/>
                      <a:lumOff val="5000"/>
                    </a:schemeClr>
                  </a:solidFill>
                </a:ln>
                <a:solidFill>
                  <a:srgbClr val="92D050"/>
                </a:solidFill>
                <a:latin typeface="Arial Black" panose="020B0A04020102020204" pitchFamily="34" charset="0"/>
              </a:rPr>
              <a:t>Realizados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97327"/>
            <a:ext cx="3384376" cy="403187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3200" b="1" dirty="0" smtClean="0">
                <a:ln>
                  <a:solidFill>
                    <a:schemeClr val="tx1">
                      <a:lumMod val="95000"/>
                      <a:lumOff val="5000"/>
                    </a:schemeClr>
                  </a:solidFill>
                </a:ln>
                <a:solidFill>
                  <a:srgbClr val="336600"/>
                </a:solidFill>
              </a:rPr>
              <a:t>El Proyecto de Ampliación del Parque Nacional Terepaima fue presentado </a:t>
            </a:r>
            <a:r>
              <a:rPr lang="es-ES" sz="3200" b="1" dirty="0">
                <a:ln>
                  <a:solidFill>
                    <a:schemeClr val="tx1">
                      <a:lumMod val="95000"/>
                      <a:lumOff val="5000"/>
                    </a:schemeClr>
                  </a:solidFill>
                </a:ln>
                <a:solidFill>
                  <a:srgbClr val="336600"/>
                </a:solidFill>
              </a:rPr>
              <a:t>en Caracas en abril de </a:t>
            </a:r>
            <a:r>
              <a:rPr lang="es-ES" sz="3200" b="1" dirty="0" smtClean="0">
                <a:ln>
                  <a:solidFill>
                    <a:schemeClr val="tx1">
                      <a:lumMod val="95000"/>
                      <a:lumOff val="5000"/>
                    </a:schemeClr>
                  </a:solidFill>
                </a:ln>
                <a:solidFill>
                  <a:srgbClr val="336600"/>
                </a:solidFill>
              </a:rPr>
              <a:t>2.007.</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26</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732" y="667747"/>
            <a:ext cx="3689668" cy="5215511"/>
          </a:xfrm>
          <a:prstGeom prst="rect">
            <a:avLst/>
          </a:prstGeom>
        </p:spPr>
      </p:pic>
    </p:spTree>
    <p:extLst>
      <p:ext uri="{BB962C8B-B14F-4D97-AF65-F5344CB8AC3E}">
        <p14:creationId xmlns:p14="http://schemas.microsoft.com/office/powerpoint/2010/main" val="3896065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79511" y="1759456"/>
            <a:ext cx="4248473" cy="267765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800" b="1" dirty="0">
                <a:ln>
                  <a:solidFill>
                    <a:schemeClr val="tx1">
                      <a:lumMod val="95000"/>
                      <a:lumOff val="5000"/>
                    </a:schemeClr>
                  </a:solidFill>
                </a:ln>
                <a:solidFill>
                  <a:srgbClr val="336600"/>
                </a:solidFill>
              </a:rPr>
              <a:t>En mayo de 2.007, en la D.G.S.P.N. se realizó la evaluación del Informe Técnico de la propuesta presentada</a:t>
            </a:r>
            <a:r>
              <a:rPr lang="es-ES" sz="2800" b="1" dirty="0" smtClean="0">
                <a:ln>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680051"/>
            <a:ext cx="3672408" cy="5197870"/>
          </a:xfrm>
          <a:prstGeom prst="rect">
            <a:avLst/>
          </a:prstGeom>
        </p:spPr>
      </p:pic>
    </p:spTree>
    <p:extLst>
      <p:ext uri="{BB962C8B-B14F-4D97-AF65-F5344CB8AC3E}">
        <p14:creationId xmlns:p14="http://schemas.microsoft.com/office/powerpoint/2010/main" val="29954965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2190343"/>
            <a:ext cx="4464496" cy="181588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En agosto de 2.008 se recibe la solicitud de inspección de algunas áreas.</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338" y="679016"/>
            <a:ext cx="4021809" cy="5198256"/>
          </a:xfrm>
          <a:prstGeom prst="rect">
            <a:avLst/>
          </a:prstGeom>
        </p:spPr>
      </p:pic>
    </p:spTree>
    <p:extLst>
      <p:ext uri="{BB962C8B-B14F-4D97-AF65-F5344CB8AC3E}">
        <p14:creationId xmlns:p14="http://schemas.microsoft.com/office/powerpoint/2010/main" val="10987003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90124" y="692696"/>
            <a:ext cx="4769213" cy="224676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Se efectuaron las inspecciones solicitadas y se remitió el informe correspondiente en </a:t>
            </a:r>
            <a:r>
              <a:rPr lang="es-VE" sz="2800" b="1" dirty="0" smtClean="0">
                <a:ln>
                  <a:solidFill>
                    <a:schemeClr val="tx1">
                      <a:lumMod val="95000"/>
                      <a:lumOff val="5000"/>
                    </a:schemeClr>
                  </a:solidFill>
                </a:ln>
                <a:solidFill>
                  <a:srgbClr val="336600"/>
                </a:solidFill>
              </a:rPr>
              <a:t>noviembre </a:t>
            </a:r>
            <a:r>
              <a:rPr lang="es-ES_tradnl" sz="2800" b="1" dirty="0" smtClean="0">
                <a:ln>
                  <a:solidFill>
                    <a:schemeClr val="tx1">
                      <a:lumMod val="95000"/>
                      <a:lumOff val="5000"/>
                    </a:schemeClr>
                  </a:solidFill>
                </a:ln>
                <a:solidFill>
                  <a:srgbClr val="336600"/>
                </a:solidFill>
              </a:rPr>
              <a:t>de 2.008.</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29</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515" y="692696"/>
            <a:ext cx="3996973" cy="517125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58" y="2996952"/>
            <a:ext cx="3888186" cy="2856765"/>
          </a:xfrm>
          <a:prstGeom prst="rect">
            <a:avLst/>
          </a:prstGeom>
        </p:spPr>
      </p:pic>
    </p:spTree>
    <p:extLst>
      <p:ext uri="{BB962C8B-B14F-4D97-AF65-F5344CB8AC3E}">
        <p14:creationId xmlns:p14="http://schemas.microsoft.com/office/powerpoint/2010/main" val="28413108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2051720" y="44624"/>
            <a:ext cx="7064151" cy="95410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r" eaLnBrk="1" hangingPunct="1">
              <a:defRPr/>
            </a:pPr>
            <a:r>
              <a:rPr lang="es-MX" sz="2800" i="1" dirty="0">
                <a:ln w="15875">
                  <a:solidFill>
                    <a:srgbClr val="000000"/>
                  </a:solidFill>
                </a:ln>
                <a:solidFill>
                  <a:srgbClr val="92D050"/>
                </a:solidFill>
                <a:latin typeface="Arial Black" pitchFamily="34" charset="0"/>
              </a:rPr>
              <a:t>PROYECTO DE AMPLIACIÓN DEL PARQUE NACIONAL TEREPAIMA</a:t>
            </a:r>
            <a:r>
              <a:rPr lang="es-ES" sz="2800" dirty="0">
                <a:ln w="15875">
                  <a:solidFill>
                    <a:srgbClr val="000000"/>
                  </a:solidFill>
                </a:ln>
                <a:solidFill>
                  <a:srgbClr val="92D050"/>
                </a:solidFill>
                <a:latin typeface="Times New Roman" pitchFamily="18" charset="0"/>
              </a:rPr>
              <a:t>	</a:t>
            </a:r>
          </a:p>
        </p:txBody>
      </p:sp>
      <p:sp>
        <p:nvSpPr>
          <p:cNvPr id="6" name="Text Box 12"/>
          <p:cNvSpPr txBox="1">
            <a:spLocks noChangeArrowheads="1"/>
          </p:cNvSpPr>
          <p:nvPr/>
        </p:nvSpPr>
        <p:spPr bwMode="auto">
          <a:xfrm>
            <a:off x="134330" y="5949280"/>
            <a:ext cx="8884052" cy="400110"/>
          </a:xfrm>
          <a:prstGeom prst="rect">
            <a:avLst/>
          </a:prstGeom>
          <a:solidFill>
            <a:schemeClr val="bg1">
              <a:alpha val="40000"/>
            </a:schemeClr>
          </a:solidFill>
          <a:ln w="9525">
            <a:noFill/>
            <a:miter lim="800000"/>
            <a:headEnd/>
            <a:tailEnd/>
          </a:ln>
          <a:effectLs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0"/>
              </a:spcBef>
              <a:defRPr/>
            </a:pPr>
            <a:r>
              <a:rPr lang="es-MX" sz="2600" b="1" i="1" dirty="0" smtClean="0">
                <a:ln w="6350">
                  <a:solidFill>
                    <a:schemeClr val="tx1"/>
                  </a:solidFill>
                </a:ln>
                <a:solidFill>
                  <a:schemeClr val="bg1"/>
                </a:solidFill>
                <a:effectLst>
                  <a:outerShdw blurRad="38100" dist="38100" dir="2700000" algn="tl">
                    <a:srgbClr val="000000">
                      <a:alpha val="43137"/>
                    </a:srgbClr>
                  </a:outerShdw>
                </a:effectLst>
              </a:rPr>
              <a:t>Instituto Nacional de Parques - Dirección Regional Lara</a:t>
            </a:r>
          </a:p>
        </p:txBody>
      </p:sp>
      <p:sp>
        <p:nvSpPr>
          <p:cNvPr id="5126" name="3 Marcador de número de diapositiva"/>
          <p:cNvSpPr>
            <a:spLocks noGrp="1"/>
          </p:cNvSpPr>
          <p:nvPr>
            <p:ph type="sldNum" sz="quarter" idx="11"/>
          </p:nvPr>
        </p:nvSpPr>
        <p:spPr>
          <a:xfrm>
            <a:off x="8459788" y="6203950"/>
            <a:ext cx="514350" cy="476250"/>
          </a:xfrm>
          <a:noFill/>
        </p:spPr>
        <p:txBody>
          <a:bodyPr lIns="91440" tIns="45720" rIns="91440" bIns="45720"/>
          <a:lstStyle/>
          <a:p>
            <a:fld id="{9C494456-1AB9-4763-BBD8-FB2360CC4786}" type="slidenum">
              <a:rPr lang="es-ES" sz="1100">
                <a:solidFill>
                  <a:srgbClr val="00B0F0"/>
                </a:solidFill>
              </a:rPr>
              <a:pPr/>
              <a:t>3</a:t>
            </a:fld>
            <a:endParaRPr lang="es-ES" sz="1100">
              <a:solidFill>
                <a:srgbClr val="00B0F0"/>
              </a:solidFill>
            </a:endParaRPr>
          </a:p>
        </p:txBody>
      </p:sp>
      <p:pic>
        <p:nvPicPr>
          <p:cNvPr id="5128" name="Picture 1" descr="D:\MIS DOCUMENTOS\FORMATOS\LOGO_INPARQUES.jpg"/>
          <p:cNvPicPr>
            <a:picLocks noChangeAspect="1" noChangeArrowheads="1"/>
          </p:cNvPicPr>
          <p:nvPr/>
        </p:nvPicPr>
        <p:blipFill>
          <a:blip r:embed="rId3"/>
          <a:srcRect/>
          <a:stretch>
            <a:fillRect/>
          </a:stretch>
        </p:blipFill>
        <p:spPr bwMode="auto">
          <a:xfrm>
            <a:off x="90900" y="44624"/>
            <a:ext cx="1341437" cy="1512888"/>
          </a:xfrm>
          <a:prstGeom prst="rect">
            <a:avLst/>
          </a:prstGeom>
          <a:noFill/>
          <a:ln w="9525">
            <a:noFill/>
            <a:miter lim="800000"/>
            <a:headEnd/>
            <a:tailEnd/>
          </a:ln>
        </p:spPr>
      </p:pic>
      <p:sp>
        <p:nvSpPr>
          <p:cNvPr id="8" name="Text Box 12"/>
          <p:cNvSpPr txBox="1">
            <a:spLocks noChangeArrowheads="1"/>
          </p:cNvSpPr>
          <p:nvPr/>
        </p:nvSpPr>
        <p:spPr bwMode="auto">
          <a:xfrm>
            <a:off x="1043608" y="3937699"/>
            <a:ext cx="7125926" cy="1723549"/>
          </a:xfrm>
          <a:prstGeom prst="rect">
            <a:avLst/>
          </a:prstGeom>
          <a:solidFill>
            <a:schemeClr val="bg1">
              <a:alpha val="30000"/>
            </a:schemeClr>
          </a:solidFill>
          <a:ln w="9525">
            <a:noFill/>
            <a:miter lim="800000"/>
            <a:headEnd/>
            <a:tailEnd/>
          </a:ln>
          <a:effectLst/>
          <a:extLst/>
        </p:spPr>
        <p:txBody>
          <a:bodyPr wrap="square" lIns="0" tIns="0" rIns="0" bIns="0">
            <a:spAutoFit/>
          </a:bodyPr>
          <a:lstStyle>
            <a:defPPr>
              <a:defRPr lang="es-ES"/>
            </a:defPPr>
            <a:lvl1pPr algn="ctr" eaLnBrk="1" hangingPunct="1">
              <a:spcBef>
                <a:spcPts val="0"/>
              </a:spcBef>
              <a:defRPr sz="2400" b="1" i="1">
                <a:ln>
                  <a:solidFill>
                    <a:schemeClr val="tx1"/>
                  </a:solidFill>
                </a:ln>
                <a:solidFill>
                  <a:schemeClr val="bg1"/>
                </a:solidFill>
                <a:effectLst>
                  <a:outerShdw blurRad="38100" dist="38100" dir="2700000" algn="tl">
                    <a:srgbClr val="000000">
                      <a:alpha val="43137"/>
                    </a:srgbClr>
                  </a:outerShd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MX" sz="2800" dirty="0" smtClean="0">
                <a:ln w="6350">
                  <a:solidFill>
                    <a:schemeClr val="tx1"/>
                  </a:solidFill>
                </a:ln>
                <a:solidFill>
                  <a:srgbClr val="0000FF"/>
                </a:solidFill>
                <a:effectLst>
                  <a:outerShdw blurRad="50800" dist="38100" dir="10800000" algn="r" rotWithShape="0">
                    <a:prstClr val="black">
                      <a:alpha val="40000"/>
                    </a:prstClr>
                  </a:outerShdw>
                </a:effectLst>
              </a:rPr>
              <a:t>Facilitadores:</a:t>
            </a:r>
          </a:p>
          <a:p>
            <a:r>
              <a:rPr lang="es-MX" sz="2800" dirty="0" smtClean="0">
                <a:ln w="6350">
                  <a:solidFill>
                    <a:schemeClr val="tx1"/>
                  </a:solidFill>
                </a:ln>
                <a:solidFill>
                  <a:srgbClr val="FFFF00"/>
                </a:solidFill>
                <a:effectLst>
                  <a:outerShdw blurRad="50800" dist="38100" dir="10800000" algn="r" rotWithShape="0">
                    <a:prstClr val="black">
                      <a:alpha val="40000"/>
                    </a:prstClr>
                  </a:outerShdw>
                </a:effectLst>
              </a:rPr>
              <a:t>Oscar </a:t>
            </a:r>
            <a:r>
              <a:rPr lang="es-MX" sz="2800" dirty="0">
                <a:ln w="6350">
                  <a:solidFill>
                    <a:schemeClr val="tx1"/>
                  </a:solidFill>
                </a:ln>
                <a:solidFill>
                  <a:srgbClr val="FFFF00"/>
                </a:solidFill>
                <a:effectLst>
                  <a:outerShdw blurRad="50800" dist="38100" dir="10800000" algn="r" rotWithShape="0">
                    <a:prstClr val="black">
                      <a:alpha val="40000"/>
                    </a:prstClr>
                  </a:outerShdw>
                </a:effectLst>
              </a:rPr>
              <a:t>Pérez </a:t>
            </a:r>
            <a:r>
              <a:rPr lang="es-MX" sz="2800" dirty="0">
                <a:ln w="6350">
                  <a:solidFill>
                    <a:schemeClr val="tx1"/>
                  </a:solidFill>
                </a:ln>
                <a:solidFill>
                  <a:srgbClr val="92D050"/>
                </a:solidFill>
                <a:effectLst/>
              </a:rPr>
              <a:t>(INPARQUES Portuguesa</a:t>
            </a:r>
            <a:r>
              <a:rPr lang="es-MX" sz="2800" dirty="0" smtClean="0">
                <a:ln w="6350">
                  <a:solidFill>
                    <a:schemeClr val="tx1"/>
                  </a:solidFill>
                </a:ln>
                <a:solidFill>
                  <a:srgbClr val="92D050"/>
                </a:solidFill>
                <a:effectLst/>
              </a:rPr>
              <a:t>)</a:t>
            </a:r>
          </a:p>
          <a:p>
            <a:r>
              <a:rPr lang="es-MX" sz="2800" dirty="0" smtClean="0">
                <a:ln w="6350">
                  <a:solidFill>
                    <a:schemeClr val="tx1"/>
                  </a:solidFill>
                </a:ln>
                <a:solidFill>
                  <a:srgbClr val="FFFF00"/>
                </a:solidFill>
                <a:effectLst>
                  <a:outerShdw blurRad="50800" dist="38100" dir="10800000" algn="r" rotWithShape="0">
                    <a:prstClr val="black">
                      <a:alpha val="40000"/>
                    </a:prstClr>
                  </a:outerShdw>
                </a:effectLst>
              </a:rPr>
              <a:t>Armando Garrido </a:t>
            </a:r>
            <a:r>
              <a:rPr lang="es-MX" sz="2800" dirty="0">
                <a:ln w="6350">
                  <a:solidFill>
                    <a:schemeClr val="tx1"/>
                  </a:solidFill>
                </a:ln>
                <a:solidFill>
                  <a:srgbClr val="92D050"/>
                </a:solidFill>
                <a:effectLst/>
              </a:rPr>
              <a:t>(</a:t>
            </a:r>
            <a:r>
              <a:rPr lang="es-MX" sz="2800" smtClean="0">
                <a:ln w="6350">
                  <a:solidFill>
                    <a:schemeClr val="tx1"/>
                  </a:solidFill>
                </a:ln>
                <a:solidFill>
                  <a:srgbClr val="92D050"/>
                </a:solidFill>
                <a:effectLst/>
              </a:rPr>
              <a:t>INIA Lara)</a:t>
            </a:r>
            <a:endParaRPr lang="es-MX" sz="2800" dirty="0">
              <a:ln w="6350">
                <a:solidFill>
                  <a:schemeClr val="tx1"/>
                </a:solidFill>
              </a:ln>
              <a:solidFill>
                <a:srgbClr val="92D050"/>
              </a:solidFill>
              <a:effectLst/>
            </a:endParaRPr>
          </a:p>
          <a:p>
            <a:r>
              <a:rPr lang="es-MX" sz="2800" dirty="0" smtClean="0">
                <a:ln w="6350">
                  <a:solidFill>
                    <a:schemeClr val="tx1"/>
                  </a:solidFill>
                </a:ln>
                <a:solidFill>
                  <a:srgbClr val="FFFF00"/>
                </a:solidFill>
                <a:effectLst>
                  <a:outerShdw blurRad="50800" dist="38100" dir="10800000" algn="r" rotWithShape="0">
                    <a:prstClr val="black">
                      <a:alpha val="40000"/>
                    </a:prstClr>
                  </a:outerShdw>
                </a:effectLst>
              </a:rPr>
              <a:t>Francisco Lau </a:t>
            </a:r>
            <a:r>
              <a:rPr lang="es-MX" sz="2800" dirty="0">
                <a:ln w="6350">
                  <a:solidFill>
                    <a:schemeClr val="tx1"/>
                  </a:solidFill>
                </a:ln>
                <a:solidFill>
                  <a:srgbClr val="92D050"/>
                </a:solidFill>
                <a:effectLst/>
              </a:rPr>
              <a:t>(INPARQUES Lara</a:t>
            </a:r>
            <a:r>
              <a:rPr lang="es-MX" sz="2800" dirty="0" smtClean="0">
                <a:ln w="6350">
                  <a:solidFill>
                    <a:schemeClr val="tx1"/>
                  </a:solidFill>
                </a:ln>
                <a:solidFill>
                  <a:srgbClr val="92D050"/>
                </a:solidFill>
                <a:effectLst/>
              </a:rPr>
              <a:t>) </a:t>
            </a:r>
            <a:endParaRPr lang="es-MX" sz="2800" dirty="0">
              <a:ln w="6350">
                <a:solidFill>
                  <a:schemeClr val="tx1"/>
                </a:solidFill>
              </a:ln>
              <a:solidFill>
                <a:srgbClr val="92D050"/>
              </a:solidFill>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 y="6388831"/>
            <a:ext cx="9144000" cy="519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824220"/>
            <a:ext cx="4464496" cy="310854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En Julio y Octubre de 2010 se reciben observaciones sobre el Proyecto de Decreto. En Noviembre de 2.011 se remite el Proyecto Corregido.</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30</a:t>
            </a:fld>
            <a:endParaRPr lang="es-ES" sz="1000">
              <a:solidFill>
                <a:srgbClr val="00B0F0"/>
              </a:solidFill>
            </a:endParaRPr>
          </a:p>
        </p:txBody>
      </p:sp>
      <p:sp>
        <p:nvSpPr>
          <p:cNvPr id="7" name="Rectangle 2"/>
          <p:cNvSpPr txBox="1">
            <a:spLocks noChangeArrowheads="1"/>
          </p:cNvSpPr>
          <p:nvPr/>
        </p:nvSpPr>
        <p:spPr>
          <a:xfrm>
            <a:off x="104360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56230"/>
          <a:stretch/>
        </p:blipFill>
        <p:spPr>
          <a:xfrm>
            <a:off x="281016" y="3990508"/>
            <a:ext cx="4099926" cy="2318812"/>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08720"/>
            <a:ext cx="4364986" cy="4705469"/>
          </a:xfrm>
          <a:prstGeom prst="rect">
            <a:avLst/>
          </a:prstGeom>
        </p:spPr>
      </p:pic>
    </p:spTree>
    <p:extLst>
      <p:ext uri="{BB962C8B-B14F-4D97-AF65-F5344CB8AC3E}">
        <p14:creationId xmlns:p14="http://schemas.microsoft.com/office/powerpoint/2010/main" val="2944026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70662"/>
            <a:ext cx="4464496"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700" b="1" dirty="0">
                <a:ln>
                  <a:solidFill>
                    <a:schemeClr val="tx1">
                      <a:lumMod val="95000"/>
                      <a:lumOff val="5000"/>
                    </a:schemeClr>
                  </a:solidFill>
                </a:ln>
                <a:solidFill>
                  <a:srgbClr val="336600"/>
                </a:solidFill>
              </a:rPr>
              <a:t>La D.G.S. de P.O.A. del MARN, sugiere que la cartografía a utilizarse debe ser a </a:t>
            </a:r>
            <a:r>
              <a:rPr lang="es-VE" sz="2700" b="1" dirty="0" smtClean="0">
                <a:ln>
                  <a:solidFill>
                    <a:schemeClr val="tx1">
                      <a:lumMod val="95000"/>
                      <a:lumOff val="5000"/>
                    </a:schemeClr>
                  </a:solidFill>
                </a:ln>
                <a:solidFill>
                  <a:srgbClr val="336600"/>
                </a:solidFill>
              </a:rPr>
              <a:t>escala 1:100.000</a:t>
            </a:r>
            <a:r>
              <a:rPr lang="es-VE" sz="2700" b="1" dirty="0">
                <a:ln>
                  <a:solidFill>
                    <a:schemeClr val="tx1">
                      <a:lumMod val="95000"/>
                      <a:lumOff val="5000"/>
                    </a:schemeClr>
                  </a:solidFill>
                </a:ln>
                <a:solidFill>
                  <a:srgbClr val="336600"/>
                </a:solidFill>
              </a:rPr>
              <a:t>, después de haberse realizado una segunda revisión y descripción con </a:t>
            </a:r>
            <a:r>
              <a:rPr lang="es-VE" sz="2700" b="1" dirty="0" err="1">
                <a:ln>
                  <a:solidFill>
                    <a:schemeClr val="tx1">
                      <a:lumMod val="95000"/>
                      <a:lumOff val="5000"/>
                    </a:schemeClr>
                  </a:solidFill>
                </a:ln>
                <a:solidFill>
                  <a:srgbClr val="336600"/>
                </a:solidFill>
              </a:rPr>
              <a:t>ortoimágenes</a:t>
            </a:r>
            <a:r>
              <a:rPr lang="es-VE" sz="2700" b="1" dirty="0">
                <a:ln>
                  <a:solidFill>
                    <a:schemeClr val="tx1">
                      <a:lumMod val="95000"/>
                      <a:lumOff val="5000"/>
                    </a:schemeClr>
                  </a:solidFill>
                </a:ln>
                <a:solidFill>
                  <a:srgbClr val="336600"/>
                </a:solidFill>
              </a:rPr>
              <a:t> </a:t>
            </a:r>
            <a:r>
              <a:rPr lang="es-VE" sz="2700" b="1" dirty="0" smtClean="0">
                <a:ln>
                  <a:solidFill>
                    <a:schemeClr val="tx1">
                      <a:lumMod val="95000"/>
                      <a:lumOff val="5000"/>
                    </a:schemeClr>
                  </a:solidFill>
                </a:ln>
                <a:solidFill>
                  <a:srgbClr val="336600"/>
                </a:solidFill>
              </a:rPr>
              <a:t>1:25.000 </a:t>
            </a:r>
            <a:r>
              <a:rPr lang="es-VE" sz="2700" b="1" dirty="0">
                <a:ln>
                  <a:solidFill>
                    <a:schemeClr val="tx1">
                      <a:lumMod val="95000"/>
                      <a:lumOff val="5000"/>
                    </a:schemeClr>
                  </a:solidFill>
                </a:ln>
                <a:solidFill>
                  <a:srgbClr val="336600"/>
                </a:solidFill>
              </a:rPr>
              <a:t>(no cartas C.N. a esa misma escala). Se paraliza el proceso</a:t>
            </a:r>
            <a:r>
              <a:rPr lang="es-ES_tradnl" sz="2700" b="1" dirty="0" smtClean="0">
                <a:ln>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31</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338" y="669052"/>
            <a:ext cx="4033142" cy="5209921"/>
          </a:xfrm>
          <a:prstGeom prst="rect">
            <a:avLst/>
          </a:prstGeom>
        </p:spPr>
      </p:pic>
    </p:spTree>
    <p:extLst>
      <p:ext uri="{BB962C8B-B14F-4D97-AF65-F5344CB8AC3E}">
        <p14:creationId xmlns:p14="http://schemas.microsoft.com/office/powerpoint/2010/main" val="897895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764704"/>
            <a:ext cx="4205960" cy="4601260"/>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En 2.014, en comunicación telefónica con INPARQUES Caracas, recomiendan la actualización del proyecto y repetición de la consulta pública.</a:t>
            </a:r>
          </a:p>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Han transcurrido </a:t>
            </a:r>
            <a:r>
              <a:rPr lang="es-ES" sz="2400" b="1" dirty="0">
                <a:ln>
                  <a:solidFill>
                    <a:schemeClr val="tx1">
                      <a:lumMod val="95000"/>
                      <a:lumOff val="5000"/>
                    </a:schemeClr>
                  </a:solidFill>
                </a:ln>
                <a:solidFill>
                  <a:srgbClr val="336600"/>
                </a:solidFill>
              </a:rPr>
              <a:t>hasta la </a:t>
            </a:r>
            <a:r>
              <a:rPr lang="es-ES" sz="2400" b="1" dirty="0" smtClean="0">
                <a:ln>
                  <a:solidFill>
                    <a:schemeClr val="tx1">
                      <a:lumMod val="95000"/>
                      <a:lumOff val="5000"/>
                    </a:schemeClr>
                  </a:solidFill>
                </a:ln>
                <a:solidFill>
                  <a:srgbClr val="336600"/>
                </a:solidFill>
              </a:rPr>
              <a:t>fecha </a:t>
            </a:r>
            <a:r>
              <a:rPr lang="es-ES" sz="2400" b="1" dirty="0" smtClean="0">
                <a:ln>
                  <a:solidFill>
                    <a:schemeClr val="tx1">
                      <a:lumMod val="95000"/>
                      <a:lumOff val="5000"/>
                    </a:schemeClr>
                  </a:solidFill>
                </a:ln>
                <a:solidFill>
                  <a:srgbClr val="336600"/>
                </a:solidFill>
              </a:rPr>
              <a:t>nueve (9) </a:t>
            </a:r>
            <a:r>
              <a:rPr lang="es-ES" sz="2400" b="1" dirty="0" smtClean="0">
                <a:ln>
                  <a:solidFill>
                    <a:schemeClr val="tx1">
                      <a:lumMod val="95000"/>
                      <a:lumOff val="5000"/>
                    </a:schemeClr>
                  </a:solidFill>
                </a:ln>
                <a:solidFill>
                  <a:srgbClr val="336600"/>
                </a:solidFill>
              </a:rPr>
              <a:t>años desde su introducción </a:t>
            </a:r>
            <a:r>
              <a:rPr lang="es-ES" sz="2400" b="1" dirty="0">
                <a:ln>
                  <a:solidFill>
                    <a:schemeClr val="tx1">
                      <a:lumMod val="95000"/>
                      <a:lumOff val="5000"/>
                    </a:schemeClr>
                  </a:solidFill>
                </a:ln>
                <a:solidFill>
                  <a:srgbClr val="336600"/>
                </a:solidFill>
              </a:rPr>
              <a:t>sin materializarse </a:t>
            </a:r>
            <a:r>
              <a:rPr lang="es-ES" sz="2400" b="1" dirty="0" smtClean="0">
                <a:ln>
                  <a:solidFill>
                    <a:schemeClr val="tx1">
                      <a:lumMod val="95000"/>
                      <a:lumOff val="5000"/>
                    </a:schemeClr>
                  </a:solidFill>
                </a:ln>
                <a:solidFill>
                  <a:srgbClr val="336600"/>
                </a:solidFill>
              </a:rPr>
              <a:t>la </a:t>
            </a:r>
            <a:r>
              <a:rPr lang="es-ES" sz="2400" b="1" dirty="0">
                <a:ln>
                  <a:solidFill>
                    <a:schemeClr val="tx1">
                      <a:lumMod val="95000"/>
                      <a:lumOff val="5000"/>
                    </a:schemeClr>
                  </a:solidFill>
                </a:ln>
                <a:solidFill>
                  <a:srgbClr val="336600"/>
                </a:solidFill>
              </a:rPr>
              <a:t>declaratoria.</a:t>
            </a:r>
            <a:r>
              <a:rPr lang="es-ES_tradnl" sz="2400" b="1" dirty="0">
                <a:ln>
                  <a:solidFill>
                    <a:schemeClr val="tx1">
                      <a:lumMod val="95000"/>
                      <a:lumOff val="5000"/>
                    </a:schemeClr>
                  </a:solidFill>
                </a:ln>
                <a:solidFill>
                  <a:srgbClr val="336600"/>
                </a:solidFill>
              </a:rPr>
              <a:t> </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32</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464" y="1772816"/>
            <a:ext cx="4723032" cy="3131415"/>
          </a:xfrm>
          <a:prstGeom prst="rect">
            <a:avLst/>
          </a:prstGeom>
        </p:spPr>
      </p:pic>
    </p:spTree>
    <p:extLst>
      <p:ext uri="{BB962C8B-B14F-4D97-AF65-F5344CB8AC3E}">
        <p14:creationId xmlns:p14="http://schemas.microsoft.com/office/powerpoint/2010/main" val="7918004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277462" y="952267"/>
            <a:ext cx="8505824" cy="4708981"/>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VE" sz="2500" b="1" dirty="0" smtClean="0">
                <a:ln>
                  <a:solidFill>
                    <a:schemeClr val="tx1">
                      <a:lumMod val="95000"/>
                      <a:lumOff val="5000"/>
                    </a:schemeClr>
                  </a:solidFill>
                </a:ln>
                <a:solidFill>
                  <a:srgbClr val="336600"/>
                </a:solidFill>
              </a:rPr>
              <a:t>El año 2.015, reunidos interinstitucionalmente y </a:t>
            </a:r>
            <a:r>
              <a:rPr lang="es-VE" sz="2500" b="1" dirty="0">
                <a:ln>
                  <a:solidFill>
                    <a:schemeClr val="tx1">
                      <a:lumMod val="95000"/>
                      <a:lumOff val="5000"/>
                    </a:schemeClr>
                  </a:solidFill>
                </a:ln>
                <a:solidFill>
                  <a:srgbClr val="336600"/>
                </a:solidFill>
              </a:rPr>
              <a:t>conformados de manera informal como el Gabinete Ambiental </a:t>
            </a:r>
            <a:r>
              <a:rPr lang="es-VE" sz="2500" b="1" dirty="0" smtClean="0">
                <a:ln>
                  <a:solidFill>
                    <a:schemeClr val="tx1">
                      <a:lumMod val="95000"/>
                      <a:lumOff val="5000"/>
                    </a:schemeClr>
                  </a:solidFill>
                </a:ln>
                <a:solidFill>
                  <a:srgbClr val="336600"/>
                </a:solidFill>
              </a:rPr>
              <a:t>Lara (GAL), con la participación de Organismos Gubernamentales y Organizaciones pertenecientes al Movimiento Ambientalista de Lara y agrupadas en el Consejo Regional Ambiental de </a:t>
            </a:r>
            <a:r>
              <a:rPr lang="es-VE" sz="2500" b="1" dirty="0">
                <a:ln>
                  <a:solidFill>
                    <a:schemeClr val="tx1">
                      <a:lumMod val="95000"/>
                      <a:lumOff val="5000"/>
                    </a:schemeClr>
                  </a:solidFill>
                </a:ln>
                <a:solidFill>
                  <a:srgbClr val="336600"/>
                </a:solidFill>
              </a:rPr>
              <a:t>Lara (</a:t>
            </a:r>
            <a:r>
              <a:rPr lang="es-VE" sz="2500" b="1" dirty="0" smtClean="0">
                <a:ln>
                  <a:solidFill>
                    <a:schemeClr val="tx1">
                      <a:lumMod val="95000"/>
                      <a:lumOff val="5000"/>
                    </a:schemeClr>
                  </a:solidFill>
                </a:ln>
                <a:solidFill>
                  <a:srgbClr val="336600"/>
                </a:solidFill>
              </a:rPr>
              <a:t>CORAL), se inicia el trabajo de la revisión del Proyecto de Ampliación del Parque Nacional Terepaima, con el fin de actualizarlo conforme al nuevo marco jurídico ambiental vigente, con el propósito de revalidarlo en las comunidades y reimpulsarlo ante las autoridades competentes</a:t>
            </a:r>
            <a:r>
              <a:rPr lang="es-ES_tradnl" sz="2500" b="1" dirty="0" smtClean="0">
                <a:ln>
                  <a:solidFill>
                    <a:schemeClr val="tx1">
                      <a:lumMod val="95000"/>
                      <a:lumOff val="5000"/>
                    </a:schemeClr>
                  </a:solidFill>
                </a:ln>
                <a:solidFill>
                  <a:srgbClr val="336600"/>
                </a:solidFill>
              </a:rPr>
              <a:t>.</a:t>
            </a:r>
            <a:endParaRPr lang="es-VE" sz="25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33</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9415397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34</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grpSp>
        <p:nvGrpSpPr>
          <p:cNvPr id="2" name="Grupo 1"/>
          <p:cNvGrpSpPr/>
          <p:nvPr/>
        </p:nvGrpSpPr>
        <p:grpSpPr>
          <a:xfrm>
            <a:off x="198494" y="942146"/>
            <a:ext cx="8621978" cy="4647094"/>
            <a:chOff x="105772" y="662282"/>
            <a:chExt cx="8087342" cy="4054694"/>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2" y="662282"/>
              <a:ext cx="2692400" cy="1993900"/>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053" y="662282"/>
              <a:ext cx="2688590" cy="2014601"/>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524" y="662282"/>
              <a:ext cx="2688590" cy="2014601"/>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72" y="2676883"/>
              <a:ext cx="2688590" cy="2014601"/>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4362" y="2684577"/>
              <a:ext cx="2688590" cy="2014601"/>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4524" y="2702375"/>
              <a:ext cx="2688590" cy="2014601"/>
            </a:xfrm>
            <a:prstGeom prst="rect">
              <a:avLst/>
            </a:prstGeom>
          </p:spPr>
        </p:pic>
      </p:grpSp>
    </p:spTree>
    <p:extLst>
      <p:ext uri="{BB962C8B-B14F-4D97-AF65-F5344CB8AC3E}">
        <p14:creationId xmlns:p14="http://schemas.microsoft.com/office/powerpoint/2010/main" val="30772732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8:07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35</a:t>
            </a:fld>
            <a:endParaRPr lang="es-ES" sz="1000">
              <a:solidFill>
                <a:srgbClr val="00B0F0"/>
              </a:solidFill>
            </a:endParaRPr>
          </a:p>
        </p:txBody>
      </p:sp>
      <p:sp>
        <p:nvSpPr>
          <p:cNvPr id="7" name="Rectangle 2"/>
          <p:cNvSpPr txBox="1">
            <a:spLocks noChangeArrowheads="1"/>
          </p:cNvSpPr>
          <p:nvPr/>
        </p:nvSpPr>
        <p:spPr>
          <a:xfrm>
            <a:off x="109190" y="116632"/>
            <a:ext cx="8947396" cy="369332"/>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400" b="1" kern="0" spc="150" dirty="0" smtClean="0">
                <a:ln w="22225">
                  <a:solidFill>
                    <a:schemeClr val="bg1"/>
                  </a:solidFill>
                </a:ln>
                <a:solidFill>
                  <a:schemeClr val="tx1">
                    <a:lumMod val="95000"/>
                    <a:lumOff val="5000"/>
                  </a:schemeClr>
                </a:solidFill>
                <a:latin typeface="Arial Black" panose="020B0A04020102020204" pitchFamily="34" charset="0"/>
              </a:rPr>
              <a:t>El Proyecto de Ampliación del P.N. Terepaima</a:t>
            </a:r>
            <a:endParaRPr lang="es-ES" sz="24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4924425"/>
          </a:xfrm>
          <a:prstGeom prst="rect">
            <a:avLst/>
          </a:prstGeom>
        </p:spPr>
      </p:pic>
    </p:spTree>
    <p:extLst>
      <p:ext uri="{BB962C8B-B14F-4D97-AF65-F5344CB8AC3E}">
        <p14:creationId xmlns:p14="http://schemas.microsoft.com/office/powerpoint/2010/main" val="23851856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9190" y="662141"/>
            <a:ext cx="3536988" cy="527836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300" b="1" dirty="0" smtClean="0"/>
              <a:t>Ubicación </a:t>
            </a:r>
            <a:r>
              <a:rPr lang="es-VE" sz="2300" b="1" dirty="0"/>
              <a:t>Político-administrativa:   </a:t>
            </a:r>
            <a:r>
              <a:rPr lang="es-VE" sz="2300" dirty="0"/>
              <a:t>Estado </a:t>
            </a:r>
            <a:r>
              <a:rPr lang="es-VE" sz="2300" dirty="0" smtClean="0"/>
              <a:t>Lara</a:t>
            </a:r>
          </a:p>
          <a:p>
            <a:pPr marL="540000" indent="-324000" eaLnBrk="1" hangingPunct="1">
              <a:spcAft>
                <a:spcPts val="600"/>
              </a:spcAft>
              <a:buClr>
                <a:srgbClr val="FF0000"/>
              </a:buClr>
              <a:buFont typeface="Wingdings" panose="05000000000000000000" pitchFamily="2" charset="2"/>
              <a:buChar char="ü"/>
              <a:defRPr/>
            </a:pPr>
            <a:r>
              <a:rPr lang="es-VE" sz="2300" b="1" dirty="0" smtClean="0"/>
              <a:t>Municipio </a:t>
            </a:r>
            <a:r>
              <a:rPr lang="es-VE" sz="2300" b="1" dirty="0"/>
              <a:t>Iribarren: </a:t>
            </a:r>
            <a:r>
              <a:rPr lang="es-VE" sz="2300" dirty="0" smtClean="0"/>
              <a:t>Parroquias </a:t>
            </a:r>
            <a:r>
              <a:rPr lang="es-VE" sz="2300" dirty="0"/>
              <a:t>Juárez y Buena Vista.</a:t>
            </a:r>
          </a:p>
          <a:p>
            <a:pPr marL="540000" indent="-324000" eaLnBrk="1" hangingPunct="1">
              <a:spcAft>
                <a:spcPts val="600"/>
              </a:spcAft>
              <a:buClr>
                <a:srgbClr val="FF0000"/>
              </a:buClr>
              <a:buFont typeface="Wingdings" panose="05000000000000000000" pitchFamily="2" charset="2"/>
              <a:buChar char="ü"/>
              <a:defRPr/>
            </a:pPr>
            <a:r>
              <a:rPr lang="es-VE" sz="2300" b="1" dirty="0"/>
              <a:t>Municipio Jiménez: </a:t>
            </a:r>
            <a:r>
              <a:rPr lang="es-VE" sz="2300" dirty="0" smtClean="0"/>
              <a:t>Parroquias </a:t>
            </a:r>
            <a:r>
              <a:rPr lang="es-VE" sz="2300" dirty="0"/>
              <a:t>Paraíso de San José, Diego de Lozada y San Miguel.</a:t>
            </a:r>
          </a:p>
          <a:p>
            <a:pPr marL="540000" indent="-324000" eaLnBrk="1" hangingPunct="1">
              <a:spcAft>
                <a:spcPts val="600"/>
              </a:spcAft>
              <a:buClr>
                <a:srgbClr val="FF0000"/>
              </a:buClr>
              <a:buFont typeface="Wingdings" panose="05000000000000000000" pitchFamily="2" charset="2"/>
              <a:buChar char="ü"/>
              <a:defRPr/>
            </a:pPr>
            <a:r>
              <a:rPr lang="es-VE" sz="2300" b="1" dirty="0"/>
              <a:t>Municipio  Andrés Eloy Blanco: </a:t>
            </a:r>
            <a:r>
              <a:rPr lang="es-VE" sz="2300" dirty="0" smtClean="0"/>
              <a:t>Parroquia </a:t>
            </a:r>
            <a:r>
              <a:rPr lang="es-VE" sz="2300" dirty="0"/>
              <a:t>Yacambú</a:t>
            </a:r>
            <a:r>
              <a:rPr lang="es-VE" sz="2300" dirty="0" smtClean="0"/>
              <a:t>.</a:t>
            </a:r>
            <a:endParaRPr lang="es-VE" sz="2300" dirty="0"/>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36</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178" y="1277924"/>
            <a:ext cx="5321920" cy="4302151"/>
          </a:xfrm>
          <a:prstGeom prst="rect">
            <a:avLst/>
          </a:prstGeom>
        </p:spPr>
      </p:pic>
    </p:spTree>
    <p:extLst>
      <p:ext uri="{BB962C8B-B14F-4D97-AF65-F5344CB8AC3E}">
        <p14:creationId xmlns:p14="http://schemas.microsoft.com/office/powerpoint/2010/main" val="37632712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05694"/>
            <a:ext cx="3816424" cy="435503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100" b="1" dirty="0" smtClean="0"/>
              <a:t>Superficie</a:t>
            </a:r>
            <a:r>
              <a:rPr lang="es-VE" sz="2100" b="1" dirty="0"/>
              <a:t>: </a:t>
            </a:r>
            <a:r>
              <a:rPr lang="es-VE" sz="2100" dirty="0" smtClean="0"/>
              <a:t>10.122 hectáreas</a:t>
            </a:r>
            <a:r>
              <a:rPr lang="es-ES" sz="2100" dirty="0" smtClean="0"/>
              <a:t>.</a:t>
            </a:r>
            <a:endParaRPr lang="es-VE" sz="2100" dirty="0"/>
          </a:p>
          <a:p>
            <a:pPr marL="342900" indent="-342900" eaLnBrk="1" hangingPunct="1">
              <a:spcAft>
                <a:spcPts val="600"/>
              </a:spcAft>
              <a:buClr>
                <a:srgbClr val="FF0000"/>
              </a:buClr>
              <a:buFont typeface="Wingdings" panose="05000000000000000000" pitchFamily="2" charset="2"/>
              <a:buChar char="Ø"/>
              <a:defRPr/>
            </a:pPr>
            <a:r>
              <a:rPr lang="es-VE" sz="2100" b="1" dirty="0" smtClean="0"/>
              <a:t>Elevación</a:t>
            </a:r>
            <a:r>
              <a:rPr lang="es-VE" sz="2100" b="1" dirty="0"/>
              <a:t>: </a:t>
            </a:r>
            <a:r>
              <a:rPr lang="es-VE" sz="2100" dirty="0" smtClean="0"/>
              <a:t>930 - </a:t>
            </a:r>
            <a:r>
              <a:rPr lang="es-VE" sz="2100" dirty="0"/>
              <a:t>2.240 m.s.n.m.</a:t>
            </a:r>
          </a:p>
          <a:p>
            <a:pPr marL="342900" indent="-342900" eaLnBrk="1" hangingPunct="1">
              <a:spcAft>
                <a:spcPts val="600"/>
              </a:spcAft>
              <a:buClr>
                <a:srgbClr val="FF0000"/>
              </a:buClr>
              <a:buFont typeface="Wingdings" panose="05000000000000000000" pitchFamily="2" charset="2"/>
              <a:buChar char="Ø"/>
              <a:defRPr/>
            </a:pPr>
            <a:r>
              <a:rPr lang="es-VE" sz="2100" b="1" dirty="0" smtClean="0"/>
              <a:t>Vegetación</a:t>
            </a:r>
            <a:r>
              <a:rPr lang="es-VE" sz="2100" b="1" dirty="0"/>
              <a:t>: </a:t>
            </a:r>
            <a:r>
              <a:rPr lang="es-VE" sz="2100" dirty="0" smtClean="0"/>
              <a:t>Similar </a:t>
            </a:r>
            <a:r>
              <a:rPr lang="es-VE" sz="2100" dirty="0"/>
              <a:t>a la del P</a:t>
            </a:r>
            <a:r>
              <a:rPr lang="es-VE" sz="2100" dirty="0" smtClean="0"/>
              <a:t>. N</a:t>
            </a:r>
            <a:r>
              <a:rPr lang="es-VE" sz="2100" dirty="0"/>
              <a:t>. Yacambú, bosque primario denso alto y medio.</a:t>
            </a:r>
          </a:p>
          <a:p>
            <a:pPr marL="342900" indent="-342900" eaLnBrk="1" hangingPunct="1">
              <a:spcAft>
                <a:spcPts val="600"/>
              </a:spcAft>
              <a:buClr>
                <a:srgbClr val="FF0000"/>
              </a:buClr>
              <a:buFont typeface="Wingdings" panose="05000000000000000000" pitchFamily="2" charset="2"/>
              <a:buChar char="Ø"/>
              <a:defRPr/>
            </a:pPr>
            <a:r>
              <a:rPr lang="es-VE" sz="2100" b="1" dirty="0" smtClean="0"/>
              <a:t>Clima: </a:t>
            </a:r>
            <a:r>
              <a:rPr lang="es-VE" sz="2100" dirty="0"/>
              <a:t>Sub-húmedo (C</a:t>
            </a:r>
            <a:r>
              <a:rPr lang="es-VE" sz="2100" baseline="-25000" dirty="0"/>
              <a:t>2</a:t>
            </a:r>
            <a:r>
              <a:rPr lang="es-VE" sz="2100" dirty="0"/>
              <a:t>f-h)</a:t>
            </a:r>
            <a:endParaRPr lang="es-VE" sz="2100" dirty="0" smtClean="0"/>
          </a:p>
          <a:p>
            <a:pPr marL="540000" indent="-324000" eaLnBrk="1" hangingPunct="1">
              <a:spcAft>
                <a:spcPts val="600"/>
              </a:spcAft>
              <a:buClr>
                <a:srgbClr val="FF0000"/>
              </a:buClr>
              <a:buFont typeface="Wingdings" panose="05000000000000000000" pitchFamily="2" charset="2"/>
              <a:buChar char="ü"/>
              <a:defRPr/>
            </a:pPr>
            <a:r>
              <a:rPr lang="es-VE" sz="2100" b="1" dirty="0" smtClean="0"/>
              <a:t>Precipitación</a:t>
            </a:r>
            <a:r>
              <a:rPr lang="es-VE" sz="2100" dirty="0" smtClean="0"/>
              <a:t>: 1.300 - 1.800 </a:t>
            </a:r>
            <a:r>
              <a:rPr lang="es-VE" sz="2100" dirty="0" err="1"/>
              <a:t>mm.</a:t>
            </a:r>
            <a:r>
              <a:rPr lang="es-VE" sz="2100" dirty="0"/>
              <a:t> </a:t>
            </a:r>
            <a:r>
              <a:rPr lang="es-VE" sz="2100" dirty="0" smtClean="0"/>
              <a:t>anuales</a:t>
            </a:r>
          </a:p>
          <a:p>
            <a:pPr marL="540000" indent="-324000" eaLnBrk="1" hangingPunct="1">
              <a:spcAft>
                <a:spcPts val="600"/>
              </a:spcAft>
              <a:buClr>
                <a:srgbClr val="FF0000"/>
              </a:buClr>
              <a:buFont typeface="Wingdings" panose="05000000000000000000" pitchFamily="2" charset="2"/>
              <a:buChar char="ü"/>
              <a:defRPr/>
            </a:pPr>
            <a:r>
              <a:rPr lang="es-VE" sz="2100" b="1" dirty="0" smtClean="0"/>
              <a:t>Temperatura</a:t>
            </a:r>
            <a:r>
              <a:rPr lang="es-VE" sz="2100" dirty="0" smtClean="0"/>
              <a:t>: </a:t>
            </a:r>
            <a:r>
              <a:rPr lang="es-VE" sz="2100" dirty="0"/>
              <a:t>22-23º C.</a:t>
            </a:r>
            <a:endParaRPr lang="es-VE" sz="2100" b="1" dirty="0">
              <a:ln w="15875">
                <a:solidFill>
                  <a:schemeClr val="tx1">
                    <a:lumMod val="95000"/>
                    <a:lumOff val="5000"/>
                  </a:schemeClr>
                </a:solidFill>
              </a:ln>
              <a:solidFill>
                <a:srgbClr val="336600"/>
              </a:solidFill>
              <a:latin typeface="Arial Rounded MT Bold"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422301"/>
            <a:ext cx="5031035" cy="3735236"/>
          </a:xfrm>
          <a:prstGeom prst="rect">
            <a:avLst/>
          </a:prstGeom>
        </p:spPr>
      </p:pic>
    </p:spTree>
    <p:extLst>
      <p:ext uri="{BB962C8B-B14F-4D97-AF65-F5344CB8AC3E}">
        <p14:creationId xmlns:p14="http://schemas.microsoft.com/office/powerpoint/2010/main" val="32924280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7519"/>
            <a:ext cx="7604978" cy="5761801"/>
          </a:xfrm>
          <a:prstGeom prst="rect">
            <a:avLst/>
          </a:prstGeom>
        </p:spPr>
      </p:pic>
      <p:sp>
        <p:nvSpPr>
          <p:cNvPr id="8196" name="2 CuadroTexto"/>
          <p:cNvSpPr txBox="1">
            <a:spLocks noChangeArrowheads="1"/>
          </p:cNvSpPr>
          <p:nvPr/>
        </p:nvSpPr>
        <p:spPr bwMode="auto">
          <a:xfrm>
            <a:off x="1828998" y="682383"/>
            <a:ext cx="3967138" cy="307777"/>
          </a:xfrm>
          <a:prstGeom prst="rect">
            <a:avLst/>
          </a:prstGeom>
          <a:solidFill>
            <a:schemeClr val="bg1"/>
          </a:solidFill>
          <a:ln w="9525">
            <a:noFill/>
            <a:miter lim="800000"/>
            <a:headEnd/>
            <a:tailEnd/>
          </a:ln>
        </p:spPr>
        <p:txBody>
          <a:bodyPr wrap="square" lIns="0" tIns="0" rIns="0" bIns="0">
            <a:spAutoFit/>
          </a:bodyPr>
          <a:lstStyle/>
          <a:p>
            <a:pPr marL="342900" indent="-342900" eaLnBrk="1" hangingPunct="1">
              <a:spcAft>
                <a:spcPts val="600"/>
              </a:spcAft>
              <a:buClr>
                <a:srgbClr val="FF0000"/>
              </a:buClr>
              <a:buFont typeface="Wingdings" panose="05000000000000000000" pitchFamily="2" charset="2"/>
              <a:buChar char="Ø"/>
              <a:defRPr/>
            </a:pPr>
            <a:r>
              <a:rPr lang="es-VE" sz="2000" b="1" dirty="0" smtClean="0"/>
              <a:t>Sensibilidad Biológica:</a:t>
            </a:r>
          </a:p>
        </p:txBody>
      </p:sp>
    </p:spTree>
    <p:extLst>
      <p:ext uri="{BB962C8B-B14F-4D97-AF65-F5344CB8AC3E}">
        <p14:creationId xmlns:p14="http://schemas.microsoft.com/office/powerpoint/2010/main" val="37041705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6388" name="3 Marcador de fecha"/>
          <p:cNvSpPr>
            <a:spLocks noGrp="1"/>
          </p:cNvSpPr>
          <p:nvPr>
            <p:ph type="dt" sz="quarter" idx="10"/>
          </p:nvPr>
        </p:nvSpPr>
        <p:spPr>
          <a:xfrm>
            <a:off x="8210550" y="6570663"/>
            <a:ext cx="511175" cy="269875"/>
          </a:xfrm>
          <a:noFill/>
        </p:spPr>
        <p:txBody>
          <a:bodyPr lIns="91440" tIns="45720" rIns="91440" bIns="45720"/>
          <a:lstStyle/>
          <a:p>
            <a:fld id="{F13990E3-D341-4469-9CAD-852B131A2A21}" type="datetime12">
              <a:rPr lang="es-ES" sz="1000">
                <a:solidFill>
                  <a:srgbClr val="00B050"/>
                </a:solidFill>
              </a:rPr>
              <a:pPr/>
              <a:t>8:00 </a:t>
            </a:fld>
            <a:endParaRPr lang="es-ES" sz="1000">
              <a:solidFill>
                <a:srgbClr val="00B050"/>
              </a:solidFill>
            </a:endParaRPr>
          </a:p>
        </p:txBody>
      </p:sp>
      <p:sp>
        <p:nvSpPr>
          <p:cNvPr id="16389" name="4 Marcador de número de diapositiva"/>
          <p:cNvSpPr>
            <a:spLocks noGrp="1"/>
          </p:cNvSpPr>
          <p:nvPr>
            <p:ph type="sldNum" sz="quarter" idx="11"/>
          </p:nvPr>
        </p:nvSpPr>
        <p:spPr>
          <a:xfrm>
            <a:off x="81377" y="6021288"/>
            <a:ext cx="360040" cy="274737"/>
          </a:xfrm>
          <a:noFill/>
        </p:spPr>
        <p:txBody>
          <a:bodyPr lIns="91440" tIns="45720" rIns="91440" bIns="45720"/>
          <a:lstStyle/>
          <a:p>
            <a:fld id="{643235CE-526A-49C4-9D3C-CAC255247DD1}" type="slidenum">
              <a:rPr lang="es-ES" sz="1000">
                <a:solidFill>
                  <a:srgbClr val="00B0F0"/>
                </a:solidFill>
              </a:rPr>
              <a:pPr/>
              <a:t>39</a:t>
            </a:fld>
            <a:endParaRPr lang="es-ES" sz="1000" dirty="0">
              <a:solidFill>
                <a:srgbClr val="00B0F0"/>
              </a:solidFill>
            </a:endParaRPr>
          </a:p>
        </p:txBody>
      </p:sp>
      <p:sp>
        <p:nvSpPr>
          <p:cNvPr id="6" name="Rectángulo 5"/>
          <p:cNvSpPr/>
          <p:nvPr/>
        </p:nvSpPr>
        <p:spPr>
          <a:xfrm>
            <a:off x="1272884" y="5961813"/>
            <a:ext cx="6624736" cy="338554"/>
          </a:xfrm>
          <a:prstGeom prst="rect">
            <a:avLst/>
          </a:prstGeom>
        </p:spPr>
        <p:txBody>
          <a:bodyPr wrap="square" lIns="0" tIns="0" rIns="0" bIns="0">
            <a:spAutoFit/>
          </a:bodyPr>
          <a:lstStyle/>
          <a:p>
            <a:pPr algn="ctr" eaLnBrk="1" hangingPunct="1"/>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Modelo Digital de Elevación</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21" y="548680"/>
            <a:ext cx="8446358" cy="5358990"/>
          </a:xfrm>
          <a:prstGeom prst="rect">
            <a:avLst/>
          </a:prstGeom>
        </p:spPr>
      </p:pic>
      <p:sp>
        <p:nvSpPr>
          <p:cNvPr id="8"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35116108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15365" name="3 Marcador de número de diapositiva"/>
          <p:cNvSpPr>
            <a:spLocks noGrp="1"/>
          </p:cNvSpPr>
          <p:nvPr>
            <p:ph type="sldNum" sz="quarter" idx="11"/>
          </p:nvPr>
        </p:nvSpPr>
        <p:spPr>
          <a:xfrm>
            <a:off x="49213" y="5980113"/>
            <a:ext cx="247650" cy="269875"/>
          </a:xfrm>
          <a:noFill/>
        </p:spPr>
        <p:txBody>
          <a:bodyPr lIns="91440" tIns="45720" rIns="91440" bIns="45720"/>
          <a:lstStyle/>
          <a:p>
            <a:fld id="{104D4FED-A0C0-4924-914D-A9828EEC189B}" type="slidenum">
              <a:rPr lang="es-ES" sz="1000">
                <a:solidFill>
                  <a:srgbClr val="00B0F0"/>
                </a:solidFill>
              </a:rPr>
              <a:pPr/>
              <a:t>4</a:t>
            </a:fld>
            <a:endParaRPr lang="es-ES" sz="1000">
              <a:solidFill>
                <a:srgbClr val="00B0F0"/>
              </a:solidFill>
            </a:endParaRPr>
          </a:p>
        </p:txBody>
      </p:sp>
      <p:pic>
        <p:nvPicPr>
          <p:cNvPr id="9" name="Picture 2" descr="C:\Users\DGeneral_2\Desktop\Mapa PN y MN\P-N_prueba.bmp"/>
          <p:cNvPicPr>
            <a:picLocks noChangeAspect="1" noChangeArrowheads="1"/>
          </p:cNvPicPr>
          <p:nvPr/>
        </p:nvPicPr>
        <p:blipFill rotWithShape="1">
          <a:blip r:embed="rId2"/>
          <a:srcRect l="1037" t="592" r="1999" b="1652"/>
          <a:stretch/>
        </p:blipFill>
        <p:spPr bwMode="auto">
          <a:xfrm>
            <a:off x="4678100" y="1550246"/>
            <a:ext cx="4286113" cy="3534938"/>
          </a:xfrm>
          <a:prstGeom prst="rect">
            <a:avLst/>
          </a:prstGeom>
          <a:noFill/>
          <a:ln w="9525">
            <a:noFill/>
            <a:miter lim="800000"/>
            <a:headEnd/>
            <a:tailEnd/>
          </a:ln>
        </p:spPr>
      </p:pic>
      <p:sp>
        <p:nvSpPr>
          <p:cNvPr id="10" name="Rectángulo 9"/>
          <p:cNvSpPr/>
          <p:nvPr/>
        </p:nvSpPr>
        <p:spPr>
          <a:xfrm>
            <a:off x="1567420" y="-14787"/>
            <a:ext cx="6460964" cy="677108"/>
          </a:xfrm>
          <a:prstGeom prst="rect">
            <a:avLst/>
          </a:prstGeom>
          <a:solidFill>
            <a:srgbClr val="E7F4D8">
              <a:alpha val="50000"/>
            </a:srgbClr>
          </a:solidFill>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Sistema </a:t>
            </a:r>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de Parques Nacionales y Monumentos Naturales de Venezuela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2" name="Rectángulo 1"/>
          <p:cNvSpPr/>
          <p:nvPr/>
        </p:nvSpPr>
        <p:spPr>
          <a:xfrm>
            <a:off x="106100" y="673263"/>
            <a:ext cx="4572000" cy="5262979"/>
          </a:xfrm>
          <a:prstGeom prst="rect">
            <a:avLst/>
          </a:prstGeom>
        </p:spPr>
        <p:txBody>
          <a:bodyPr>
            <a:spAutoFit/>
          </a:bodyPr>
          <a:lstStyle/>
          <a:p>
            <a:pPr marL="342900" indent="-342900" algn="just" eaLnBrk="1" hangingPunct="1">
              <a:spcAft>
                <a:spcPts val="600"/>
              </a:spcAft>
              <a:buClr>
                <a:srgbClr val="FF0000"/>
              </a:buClr>
              <a:buFont typeface="Wingdings" panose="05000000000000000000" pitchFamily="2" charset="2"/>
              <a:buChar char="Ø"/>
              <a:defRPr/>
            </a:pPr>
            <a:r>
              <a:rPr lang="es-ES" altLang="es-VE" sz="2400" b="1" dirty="0">
                <a:ln>
                  <a:solidFill>
                    <a:schemeClr val="tx1">
                      <a:lumMod val="95000"/>
                      <a:lumOff val="5000"/>
                    </a:schemeClr>
                  </a:solidFill>
                </a:ln>
                <a:solidFill>
                  <a:srgbClr val="336600"/>
                </a:solidFill>
              </a:rPr>
              <a:t>El Sistema de Parques Nacionales y Monumentos Naturales en nuestro país está conformado por 43 Parques Nacionales y </a:t>
            </a:r>
            <a:r>
              <a:rPr lang="es-ES" altLang="es-VE" sz="2400" b="1" dirty="0" smtClean="0">
                <a:ln>
                  <a:solidFill>
                    <a:schemeClr val="tx1">
                      <a:lumMod val="95000"/>
                      <a:lumOff val="5000"/>
                    </a:schemeClr>
                  </a:solidFill>
                </a:ln>
                <a:solidFill>
                  <a:srgbClr val="336600"/>
                </a:solidFill>
              </a:rPr>
              <a:t/>
            </a:r>
            <a:br>
              <a:rPr lang="es-ES" altLang="es-VE" sz="2400" b="1" dirty="0" smtClean="0">
                <a:ln>
                  <a:solidFill>
                    <a:schemeClr val="tx1">
                      <a:lumMod val="95000"/>
                      <a:lumOff val="5000"/>
                    </a:schemeClr>
                  </a:solidFill>
                </a:ln>
                <a:solidFill>
                  <a:srgbClr val="336600"/>
                </a:solidFill>
              </a:rPr>
            </a:br>
            <a:r>
              <a:rPr lang="es-ES" altLang="es-VE" sz="2400" b="1" dirty="0" smtClean="0">
                <a:ln>
                  <a:solidFill>
                    <a:schemeClr val="tx1">
                      <a:lumMod val="95000"/>
                      <a:lumOff val="5000"/>
                    </a:schemeClr>
                  </a:solidFill>
                </a:ln>
                <a:solidFill>
                  <a:srgbClr val="336600"/>
                </a:solidFill>
              </a:rPr>
              <a:t>36 </a:t>
            </a:r>
            <a:r>
              <a:rPr lang="es-ES" altLang="es-VE" sz="2400" b="1" dirty="0">
                <a:ln>
                  <a:solidFill>
                    <a:schemeClr val="tx1">
                      <a:lumMod val="95000"/>
                      <a:lumOff val="5000"/>
                    </a:schemeClr>
                  </a:solidFill>
                </a:ln>
                <a:solidFill>
                  <a:srgbClr val="336600"/>
                </a:solidFill>
              </a:rPr>
              <a:t>Monumentos Naturales, abarcando en total de superficie de 15.075.175,07 </a:t>
            </a:r>
            <a:r>
              <a:rPr lang="es-ES" altLang="es-VE" sz="2400" b="1" dirty="0" smtClean="0">
                <a:ln>
                  <a:solidFill>
                    <a:schemeClr val="tx1">
                      <a:lumMod val="95000"/>
                      <a:lumOff val="5000"/>
                    </a:schemeClr>
                  </a:solidFill>
                </a:ln>
                <a:solidFill>
                  <a:srgbClr val="336600"/>
                </a:solidFill>
              </a:rPr>
              <a:t>has., </a:t>
            </a:r>
            <a:r>
              <a:rPr lang="es-ES" altLang="es-VE" sz="2400" b="1" dirty="0">
                <a:ln>
                  <a:solidFill>
                    <a:schemeClr val="tx1">
                      <a:lumMod val="95000"/>
                      <a:lumOff val="5000"/>
                    </a:schemeClr>
                  </a:solidFill>
                </a:ln>
                <a:solidFill>
                  <a:srgbClr val="336600"/>
                </a:solidFill>
              </a:rPr>
              <a:t>representando el </a:t>
            </a:r>
            <a:r>
              <a:rPr lang="es-ES" altLang="es-VE" sz="2400" b="1" dirty="0" smtClean="0">
                <a:ln>
                  <a:solidFill>
                    <a:schemeClr val="tx1">
                      <a:lumMod val="95000"/>
                      <a:lumOff val="5000"/>
                    </a:schemeClr>
                  </a:solidFill>
                </a:ln>
                <a:solidFill>
                  <a:srgbClr val="336600"/>
                </a:solidFill>
              </a:rPr>
              <a:t>16,36% </a:t>
            </a:r>
            <a:r>
              <a:rPr lang="es-ES" altLang="es-VE" sz="2400" b="1" dirty="0">
                <a:ln>
                  <a:solidFill>
                    <a:schemeClr val="tx1">
                      <a:lumMod val="95000"/>
                      <a:lumOff val="5000"/>
                    </a:schemeClr>
                  </a:solidFill>
                </a:ln>
                <a:solidFill>
                  <a:srgbClr val="336600"/>
                </a:solidFill>
              </a:rPr>
              <a:t>del territorio nacional y el </a:t>
            </a:r>
            <a:r>
              <a:rPr lang="es-ES" altLang="es-VE" sz="2400" b="1" dirty="0" smtClean="0">
                <a:ln>
                  <a:solidFill>
                    <a:schemeClr val="tx1">
                      <a:lumMod val="95000"/>
                      <a:lumOff val="5000"/>
                    </a:schemeClr>
                  </a:solidFill>
                </a:ln>
                <a:solidFill>
                  <a:srgbClr val="336600"/>
                </a:solidFill>
              </a:rPr>
              <a:t>23,96% </a:t>
            </a:r>
            <a:r>
              <a:rPr lang="es-ES" altLang="es-VE" sz="2400" b="1" dirty="0">
                <a:ln>
                  <a:solidFill>
                    <a:schemeClr val="tx1">
                      <a:lumMod val="95000"/>
                      <a:lumOff val="5000"/>
                    </a:schemeClr>
                  </a:solidFill>
                </a:ln>
                <a:solidFill>
                  <a:srgbClr val="336600"/>
                </a:solidFill>
              </a:rPr>
              <a:t>del total de la superficie amparada por la figura de ABRAE</a:t>
            </a:r>
            <a:r>
              <a:rPr lang="es-MX" sz="2400" b="1" dirty="0">
                <a:ln>
                  <a:solidFill>
                    <a:schemeClr val="tx1">
                      <a:lumMod val="95000"/>
                      <a:lumOff val="5000"/>
                    </a:schemeClr>
                  </a:solidFill>
                </a:ln>
                <a:solidFill>
                  <a:srgbClr val="336600"/>
                </a:solidFill>
              </a:rPr>
              <a:t>.</a:t>
            </a:r>
            <a:endParaRPr lang="es-VE" sz="2400" b="1" dirty="0">
              <a:ln>
                <a:solidFill>
                  <a:schemeClr val="tx1">
                    <a:lumMod val="95000"/>
                    <a:lumOff val="5000"/>
                  </a:schemeClr>
                </a:solidFill>
              </a:ln>
              <a:solidFill>
                <a:srgbClr val="336600"/>
              </a:solidFill>
            </a:endParaRPr>
          </a:p>
        </p:txBody>
      </p:sp>
    </p:spTree>
    <p:extLst>
      <p:ext uri="{BB962C8B-B14F-4D97-AF65-F5344CB8AC3E}">
        <p14:creationId xmlns:p14="http://schemas.microsoft.com/office/powerpoint/2010/main" val="39313516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0806" y="1206277"/>
            <a:ext cx="3103042" cy="409342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600" b="1" dirty="0" smtClean="0"/>
              <a:t>Capacidad </a:t>
            </a:r>
            <a:r>
              <a:rPr lang="es-VE" sz="2600" b="1" dirty="0"/>
              <a:t>de Uso de la Tierra</a:t>
            </a:r>
            <a:r>
              <a:rPr lang="es-VE" sz="2600" b="1" dirty="0" smtClean="0"/>
              <a:t>:</a:t>
            </a:r>
            <a:r>
              <a:rPr lang="es-ES" sz="2600" b="1" dirty="0" smtClean="0"/>
              <a:t> </a:t>
            </a:r>
            <a:r>
              <a:rPr lang="es-ES" sz="2600" dirty="0"/>
              <a:t>Suelos poco profundos, con baja fertilidad natural y susceptibles a la erosión, pedregosos. Clases VII y VIII</a:t>
            </a:r>
            <a:r>
              <a:rPr lang="es-ES" sz="2600" dirty="0" smtClean="0"/>
              <a:t>.</a:t>
            </a:r>
            <a:endParaRPr lang="es-VE" sz="2600" dirty="0"/>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40</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1340768"/>
            <a:ext cx="5885309" cy="4090894"/>
          </a:xfrm>
          <a:prstGeom prst="rect">
            <a:avLst/>
          </a:prstGeom>
        </p:spPr>
      </p:pic>
    </p:spTree>
    <p:extLst>
      <p:ext uri="{BB962C8B-B14F-4D97-AF65-F5344CB8AC3E}">
        <p14:creationId xmlns:p14="http://schemas.microsoft.com/office/powerpoint/2010/main" val="42426903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39616"/>
            <a:ext cx="2808312" cy="4247317"/>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700" b="1" dirty="0" smtClean="0"/>
              <a:t>Tenencia </a:t>
            </a:r>
            <a:r>
              <a:rPr lang="es-ES" sz="2700" b="1" dirty="0"/>
              <a:t>de la Tierra: </a:t>
            </a:r>
            <a:r>
              <a:rPr lang="es-ES" sz="2700" dirty="0"/>
              <a:t>Baldíos de Sanare; Asentamientos Campesinos La Cuchilla, </a:t>
            </a:r>
            <a:r>
              <a:rPr lang="es-ES" sz="2700" dirty="0" smtClean="0"/>
              <a:t/>
            </a:r>
            <a:br>
              <a:rPr lang="es-ES" sz="2700" dirty="0" smtClean="0"/>
            </a:br>
            <a:r>
              <a:rPr lang="es-ES" sz="2700" dirty="0" smtClean="0"/>
              <a:t>El </a:t>
            </a:r>
            <a:r>
              <a:rPr lang="es-ES" sz="2700" dirty="0"/>
              <a:t>Palenque, Las Goteras y Las Matías</a:t>
            </a:r>
            <a:r>
              <a:rPr lang="es-ES" sz="2700" dirty="0" smtClean="0"/>
              <a:t>.</a:t>
            </a:r>
            <a:endParaRPr lang="es-VE" sz="2700" dirty="0"/>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41</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050" y="1062261"/>
            <a:ext cx="6076790" cy="4409043"/>
          </a:xfrm>
          <a:prstGeom prst="rect">
            <a:avLst/>
          </a:prstGeom>
        </p:spPr>
      </p:pic>
    </p:spTree>
    <p:extLst>
      <p:ext uri="{BB962C8B-B14F-4D97-AF65-F5344CB8AC3E}">
        <p14:creationId xmlns:p14="http://schemas.microsoft.com/office/powerpoint/2010/main" val="1398947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5603" name="6 Marcador de fecha"/>
          <p:cNvSpPr>
            <a:spLocks noGrp="1"/>
          </p:cNvSpPr>
          <p:nvPr>
            <p:ph type="dt" sz="quarter" idx="10"/>
          </p:nvPr>
        </p:nvSpPr>
        <p:spPr>
          <a:xfrm>
            <a:off x="8248650" y="6591300"/>
            <a:ext cx="509588" cy="222250"/>
          </a:xfrm>
          <a:noFill/>
        </p:spPr>
        <p:txBody>
          <a:bodyPr lIns="91440" tIns="45720" rIns="91440" bIns="45720"/>
          <a:lstStyle/>
          <a:p>
            <a:fld id="{6302DA1F-9D33-438F-B3DD-39ED3F264814}" type="datetime12">
              <a:rPr lang="es-ES" sz="1000">
                <a:solidFill>
                  <a:srgbClr val="00B050"/>
                </a:solidFill>
              </a:rPr>
              <a:pPr/>
              <a:t>8:00 </a:t>
            </a:fld>
            <a:endParaRPr lang="es-ES" sz="1000">
              <a:solidFill>
                <a:srgbClr val="00B050"/>
              </a:solidFill>
            </a:endParaRPr>
          </a:p>
        </p:txBody>
      </p:sp>
      <p:sp>
        <p:nvSpPr>
          <p:cNvPr id="25604" name="7 Marcador de número de diapositiva"/>
          <p:cNvSpPr>
            <a:spLocks noGrp="1"/>
          </p:cNvSpPr>
          <p:nvPr>
            <p:ph type="sldNum" sz="quarter" idx="11"/>
          </p:nvPr>
        </p:nvSpPr>
        <p:spPr>
          <a:xfrm>
            <a:off x="15875" y="5972175"/>
            <a:ext cx="349250" cy="222250"/>
          </a:xfrm>
          <a:noFill/>
        </p:spPr>
        <p:txBody>
          <a:bodyPr lIns="91440" tIns="45720" rIns="91440" bIns="45720"/>
          <a:lstStyle/>
          <a:p>
            <a:fld id="{A100F1E5-0BEB-41F5-A3B4-752FE7E9109B}" type="slidenum">
              <a:rPr lang="es-ES" sz="1000">
                <a:solidFill>
                  <a:srgbClr val="00B0F0"/>
                </a:solidFill>
              </a:rPr>
              <a:pPr/>
              <a:t>42</a:t>
            </a:fld>
            <a:endParaRPr lang="es-ES" sz="1000">
              <a:solidFill>
                <a:srgbClr val="00B0F0"/>
              </a:solidFill>
            </a:endParaRPr>
          </a:p>
        </p:txBody>
      </p:sp>
      <p:pic>
        <p:nvPicPr>
          <p:cNvPr id="19461" name="Picture 17" descr="F:\DCIM\102HP43X\IM000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85287"/>
            <a:ext cx="3246801" cy="2434473"/>
          </a:xfrm>
          <a:prstGeom prst="rect">
            <a:avLst/>
          </a:prstGeom>
          <a:noFill/>
          <a:ln w="9525">
            <a:solidFill>
              <a:srgbClr val="000000"/>
            </a:solidFill>
            <a:miter lim="800000"/>
            <a:headEnd/>
            <a:tailEnd/>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9462" name="Picture 6" descr="D:\Pictures\Ima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456" y="3674930"/>
            <a:ext cx="3071980" cy="2434142"/>
          </a:xfrm>
          <a:prstGeom prst="rect">
            <a:avLst/>
          </a:prstGeom>
          <a:noFill/>
          <a:ln w="9525">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9463" name="Picture 7" descr="D:\Pictures\Image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456" y="706826"/>
            <a:ext cx="3244602" cy="2434837"/>
          </a:xfrm>
          <a:prstGeom prst="rect">
            <a:avLst/>
          </a:prstGeom>
          <a:noFill/>
          <a:ln w="9525">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9464" name="Picture 8" descr="D:\Pictures\Image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73" y="3680362"/>
            <a:ext cx="3215587" cy="2412934"/>
          </a:xfrm>
          <a:prstGeom prst="rect">
            <a:avLst/>
          </a:prstGeom>
          <a:noFill/>
          <a:ln w="9525">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3" name="Rectángulo 12"/>
          <p:cNvSpPr/>
          <p:nvPr/>
        </p:nvSpPr>
        <p:spPr>
          <a:xfrm>
            <a:off x="1403648" y="3259584"/>
            <a:ext cx="6336704" cy="338554"/>
          </a:xfrm>
          <a:prstGeom prst="rect">
            <a:avLst/>
          </a:prstGeom>
        </p:spPr>
        <p:txBody>
          <a:bodyPr wrap="square" lIns="0" tIns="0" rIns="0" bIns="0">
            <a:spAutoFit/>
          </a:bodyPr>
          <a:lstStyle/>
          <a:p>
            <a:pPr algn="ctr" eaLnBrk="1" hangingPunct="1"/>
            <a:r>
              <a:rPr lang="es-ES"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Patrón de Uso de las Tierras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35546"/>
            <a:ext cx="2520280"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t>Poblaciones beneficiadas</a:t>
            </a:r>
            <a:r>
              <a:rPr lang="es-ES" sz="2400" b="1" dirty="0"/>
              <a:t>:  </a:t>
            </a:r>
            <a:r>
              <a:rPr lang="es-ES" sz="2400" dirty="0"/>
              <a:t>Río Claro, </a:t>
            </a:r>
            <a:r>
              <a:rPr lang="es-ES" sz="2400" dirty="0" smtClean="0"/>
              <a:t/>
            </a:r>
            <a:br>
              <a:rPr lang="es-ES" sz="2400" dirty="0" smtClean="0"/>
            </a:br>
            <a:r>
              <a:rPr lang="es-ES" sz="2400" dirty="0" smtClean="0"/>
              <a:t>El </a:t>
            </a:r>
            <a:r>
              <a:rPr lang="es-ES" sz="2400" dirty="0"/>
              <a:t>Cortijo,</a:t>
            </a:r>
            <a:r>
              <a:rPr lang="es-ES" sz="2400" b="1" dirty="0"/>
              <a:t> </a:t>
            </a:r>
            <a:r>
              <a:rPr lang="es-ES" sz="2400" b="1" dirty="0" smtClean="0"/>
              <a:t/>
            </a:r>
            <a:br>
              <a:rPr lang="es-ES" sz="2400" b="1" dirty="0" smtClean="0"/>
            </a:br>
            <a:r>
              <a:rPr lang="es-ES" sz="2400" dirty="0" smtClean="0"/>
              <a:t>Las </a:t>
            </a:r>
            <a:r>
              <a:rPr lang="es-ES" sz="2400" dirty="0"/>
              <a:t>Goteras, Las Rosas, </a:t>
            </a:r>
            <a:r>
              <a:rPr lang="es-ES" sz="2400" dirty="0" smtClean="0"/>
              <a:t/>
            </a:r>
            <a:br>
              <a:rPr lang="es-ES" sz="2400" dirty="0" smtClean="0"/>
            </a:br>
            <a:r>
              <a:rPr lang="es-ES" sz="2400" dirty="0" smtClean="0"/>
              <a:t>La </a:t>
            </a:r>
            <a:r>
              <a:rPr lang="es-ES" sz="2400" dirty="0"/>
              <a:t>Victoria, </a:t>
            </a:r>
            <a:r>
              <a:rPr lang="es-ES" sz="2400" dirty="0" err="1"/>
              <a:t>Bucaralito</a:t>
            </a:r>
            <a:r>
              <a:rPr lang="es-ES" sz="2400" dirty="0"/>
              <a:t>, </a:t>
            </a:r>
            <a:r>
              <a:rPr lang="es-ES" sz="2400" dirty="0" err="1"/>
              <a:t>Riecito</a:t>
            </a:r>
            <a:r>
              <a:rPr lang="es-ES" sz="2400" dirty="0"/>
              <a:t>, </a:t>
            </a:r>
            <a:r>
              <a:rPr lang="es-ES" sz="2400" dirty="0" smtClean="0"/>
              <a:t/>
            </a:r>
            <a:br>
              <a:rPr lang="es-ES" sz="2400" dirty="0" smtClean="0"/>
            </a:br>
            <a:r>
              <a:rPr lang="es-ES" sz="2400" dirty="0" smtClean="0"/>
              <a:t>Agua </a:t>
            </a:r>
            <a:r>
              <a:rPr lang="es-ES" sz="2400" dirty="0"/>
              <a:t>Negra, La </a:t>
            </a:r>
            <a:r>
              <a:rPr lang="es-ES" sz="2400" dirty="0" err="1"/>
              <a:t>Loyera</a:t>
            </a:r>
            <a:r>
              <a:rPr lang="es-ES" sz="2400" dirty="0"/>
              <a:t>, </a:t>
            </a:r>
            <a:r>
              <a:rPr lang="es-ES" sz="2400" dirty="0" smtClean="0"/>
              <a:t/>
            </a:r>
            <a:br>
              <a:rPr lang="es-ES" sz="2400" dirty="0" smtClean="0"/>
            </a:br>
            <a:r>
              <a:rPr lang="es-ES" sz="2400" dirty="0" smtClean="0"/>
              <a:t>La </a:t>
            </a:r>
            <a:r>
              <a:rPr lang="es-ES" sz="2400" dirty="0"/>
              <a:t>Parchita, </a:t>
            </a:r>
            <a:r>
              <a:rPr lang="es-ES" sz="2400" dirty="0" smtClean="0"/>
              <a:t>Bombón, </a:t>
            </a:r>
            <a:r>
              <a:rPr lang="es-ES" sz="2400" dirty="0"/>
              <a:t>Los Portones, etc.</a:t>
            </a:r>
            <a:endParaRPr lang="es-VE" sz="2400" b="1" dirty="0">
              <a:ln w="15875">
                <a:solidFill>
                  <a:schemeClr val="tx1">
                    <a:lumMod val="95000"/>
                    <a:lumOff val="5000"/>
                  </a:schemeClr>
                </a:solidFill>
              </a:ln>
              <a:solidFill>
                <a:srgbClr val="336600"/>
              </a:solidFill>
              <a:latin typeface="Arial Rounded MT Bold"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43</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Picture 5" descr="F:\S I A M\ABRAE_LARA\Corredor Biolog\bucaral.jpg"/>
          <p:cNvPicPr>
            <a:picLocks noChangeAspect="1" noChangeArrowheads="1"/>
          </p:cNvPicPr>
          <p:nvPr/>
        </p:nvPicPr>
        <p:blipFill rotWithShape="1">
          <a:blip r:embed="rId2"/>
          <a:srcRect l="3951" t="3708" r="4345" b="3604"/>
          <a:stretch/>
        </p:blipFill>
        <p:spPr bwMode="auto">
          <a:xfrm>
            <a:off x="2483158" y="793279"/>
            <a:ext cx="6461139" cy="4951527"/>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182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6627" name="6 Marcador de fecha"/>
          <p:cNvSpPr>
            <a:spLocks noGrp="1"/>
          </p:cNvSpPr>
          <p:nvPr>
            <p:ph type="dt" sz="quarter" idx="10"/>
          </p:nvPr>
        </p:nvSpPr>
        <p:spPr>
          <a:xfrm>
            <a:off x="8243888" y="6588125"/>
            <a:ext cx="509587" cy="222250"/>
          </a:xfrm>
          <a:noFill/>
        </p:spPr>
        <p:txBody>
          <a:bodyPr lIns="91440" tIns="45720" rIns="91440" bIns="45720"/>
          <a:lstStyle/>
          <a:p>
            <a:fld id="{C15E2E99-A015-4F35-B102-B62F57424DFF}" type="datetime12">
              <a:rPr lang="es-ES" sz="1000">
                <a:solidFill>
                  <a:srgbClr val="00B050"/>
                </a:solidFill>
              </a:rPr>
              <a:pPr/>
              <a:t>8:00 </a:t>
            </a:fld>
            <a:endParaRPr lang="es-ES" sz="1000">
              <a:solidFill>
                <a:srgbClr val="00B050"/>
              </a:solidFill>
            </a:endParaRPr>
          </a:p>
        </p:txBody>
      </p:sp>
      <p:sp>
        <p:nvSpPr>
          <p:cNvPr id="26628" name="7 Marcador de número de diapositiva"/>
          <p:cNvSpPr>
            <a:spLocks noGrp="1"/>
          </p:cNvSpPr>
          <p:nvPr>
            <p:ph type="sldNum" sz="quarter" idx="11"/>
          </p:nvPr>
        </p:nvSpPr>
        <p:spPr>
          <a:xfrm>
            <a:off x="31750" y="5949950"/>
            <a:ext cx="349250" cy="244475"/>
          </a:xfrm>
          <a:noFill/>
        </p:spPr>
        <p:txBody>
          <a:bodyPr lIns="91440" tIns="45720" rIns="91440" bIns="45720"/>
          <a:lstStyle/>
          <a:p>
            <a:fld id="{78F61C86-B29D-4CBE-B1B3-4C1F77CF5971}" type="slidenum">
              <a:rPr lang="es-ES" sz="1000">
                <a:solidFill>
                  <a:srgbClr val="00B0F0"/>
                </a:solidFill>
              </a:rPr>
              <a:pPr/>
              <a:t>44</a:t>
            </a:fld>
            <a:endParaRPr lang="es-ES" sz="1000">
              <a:solidFill>
                <a:srgbClr val="00B0F0"/>
              </a:solidFill>
            </a:endParaRPr>
          </a:p>
        </p:txBody>
      </p:sp>
      <p:pic>
        <p:nvPicPr>
          <p:cNvPr id="9" name="Picture 20" descr="IM0002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92150"/>
            <a:ext cx="3264974" cy="2449513"/>
          </a:xfrm>
          <a:prstGeom prst="rect">
            <a:avLst/>
          </a:prstGeom>
          <a:noFill/>
          <a:ln w="9525">
            <a:solidFill>
              <a:schemeClr val="tx1"/>
            </a:solidFill>
          </a:ln>
          <a:effectLst>
            <a:outerShdw blurRad="50800" dist="63500" dir="2700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39938" name="Picture 2" descr="D:\Pictures\Imagen4.jpg"/>
          <p:cNvPicPr>
            <a:picLocks noChangeAspect="1" noChangeArrowheads="1"/>
          </p:cNvPicPr>
          <p:nvPr/>
        </p:nvPicPr>
        <p:blipFill>
          <a:blip r:embed="rId4"/>
          <a:srcRect/>
          <a:stretch>
            <a:fillRect/>
          </a:stretch>
        </p:blipFill>
        <p:spPr bwMode="auto">
          <a:xfrm>
            <a:off x="768385" y="692696"/>
            <a:ext cx="3240251" cy="2415040"/>
          </a:xfrm>
          <a:prstGeom prst="rect">
            <a:avLst/>
          </a:prstGeom>
          <a:noFill/>
          <a:ln w="9525">
            <a:solidFill>
              <a:schemeClr val="tx1"/>
            </a:solid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9" descr="IM0002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440" y="3657178"/>
            <a:ext cx="3249196" cy="2436118"/>
          </a:xfrm>
          <a:prstGeom prst="rect">
            <a:avLst/>
          </a:prstGeom>
          <a:noFill/>
          <a:ln w="9525">
            <a:solidFill>
              <a:schemeClr val="tx1"/>
            </a:solidFill>
          </a:ln>
          <a:effectLst>
            <a:outerShdw blurRad="50800" dist="76200" dir="2700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39939" name="Picture 3" descr="D:\Pictures\Imagen7.jpg"/>
          <p:cNvPicPr>
            <a:picLocks noChangeAspect="1" noChangeArrowheads="1"/>
          </p:cNvPicPr>
          <p:nvPr/>
        </p:nvPicPr>
        <p:blipFill>
          <a:blip r:embed="rId6"/>
          <a:srcRect/>
          <a:stretch>
            <a:fillRect/>
          </a:stretch>
        </p:blipFill>
        <p:spPr bwMode="auto">
          <a:xfrm>
            <a:off x="5165930" y="3652310"/>
            <a:ext cx="3229241" cy="2415586"/>
          </a:xfrm>
          <a:prstGeom prst="rect">
            <a:avLst/>
          </a:prstGeom>
          <a:noFill/>
          <a:ln w="9525">
            <a:solidFill>
              <a:schemeClr val="tx1"/>
            </a:solid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547664" y="3198458"/>
            <a:ext cx="6048672" cy="338554"/>
          </a:xfrm>
          <a:prstGeom prst="rect">
            <a:avLst/>
          </a:prstGeom>
        </p:spPr>
        <p:txBody>
          <a:bodyPr wrap="square" lIns="0" tIns="0" rIns="0" bIns="0">
            <a:spAutoFit/>
          </a:bodyPr>
          <a:lstStyle/>
          <a:p>
            <a:pPr algn="ctr" eaLnBrk="1" hangingPunct="1"/>
            <a:r>
              <a:rPr lang="es-ES"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Potencialidades Turísticas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13"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pic>
        <p:nvPicPr>
          <p:cNvPr id="19459" name="Picture 98"/>
          <p:cNvPicPr>
            <a:picLocks noChangeAspect="1" noChangeArrowheads="1"/>
          </p:cNvPicPr>
          <p:nvPr/>
        </p:nvPicPr>
        <p:blipFill rotWithShape="1">
          <a:blip r:embed="rId2"/>
          <a:srcRect l="3021" t="4738" r="2757" b="5523"/>
          <a:stretch/>
        </p:blipFill>
        <p:spPr bwMode="auto">
          <a:xfrm>
            <a:off x="667232" y="761512"/>
            <a:ext cx="7802725" cy="5547808"/>
          </a:xfrm>
          <a:prstGeom prst="rect">
            <a:avLst/>
          </a:prstGeom>
          <a:solidFill>
            <a:schemeClr val="bg1"/>
          </a:solidFill>
          <a:ln w="9525">
            <a:noFill/>
            <a:miter lim="800000"/>
            <a:headEnd/>
            <a:tailEnd/>
          </a:ln>
        </p:spPr>
      </p:pic>
      <p:sp>
        <p:nvSpPr>
          <p:cNvPr id="19460" name="3 Marcador de fecha"/>
          <p:cNvSpPr>
            <a:spLocks noGrp="1"/>
          </p:cNvSpPr>
          <p:nvPr>
            <p:ph type="dt" sz="quarter" idx="10"/>
          </p:nvPr>
        </p:nvSpPr>
        <p:spPr>
          <a:xfrm>
            <a:off x="8226425" y="6599238"/>
            <a:ext cx="509588" cy="268287"/>
          </a:xfrm>
          <a:noFill/>
        </p:spPr>
        <p:txBody>
          <a:bodyPr lIns="91440" tIns="45720" rIns="91440" bIns="45720"/>
          <a:lstStyle/>
          <a:p>
            <a:fld id="{BF94AC21-E64A-402C-85FA-BB600BB2650E}" type="datetime12">
              <a:rPr lang="es-ES" sz="1000">
                <a:solidFill>
                  <a:srgbClr val="00B050"/>
                </a:solidFill>
              </a:rPr>
              <a:pPr/>
              <a:t>8:00 </a:t>
            </a:fld>
            <a:endParaRPr lang="es-ES" sz="1000">
              <a:solidFill>
                <a:srgbClr val="00B050"/>
              </a:solidFill>
            </a:endParaRPr>
          </a:p>
        </p:txBody>
      </p:sp>
      <p:sp>
        <p:nvSpPr>
          <p:cNvPr id="19461" name="4 Marcador de número de diapositiva"/>
          <p:cNvSpPr>
            <a:spLocks noGrp="1"/>
          </p:cNvSpPr>
          <p:nvPr>
            <p:ph type="sldNum" sz="quarter" idx="11"/>
          </p:nvPr>
        </p:nvSpPr>
        <p:spPr>
          <a:xfrm>
            <a:off x="-1588" y="5976938"/>
            <a:ext cx="349251" cy="222250"/>
          </a:xfrm>
          <a:noFill/>
        </p:spPr>
        <p:txBody>
          <a:bodyPr lIns="91440" tIns="45720" rIns="91440" bIns="45720"/>
          <a:lstStyle/>
          <a:p>
            <a:fld id="{4BD9F37C-A30D-4FAA-8DAD-2342E8CCA460}" type="slidenum">
              <a:rPr lang="es-ES" sz="1000">
                <a:solidFill>
                  <a:srgbClr val="00B0F0"/>
                </a:solidFill>
              </a:rPr>
              <a:pPr/>
              <a:t>45</a:t>
            </a:fld>
            <a:endParaRPr lang="es-ES" sz="1000">
              <a:solidFill>
                <a:srgbClr val="00B0F0"/>
              </a:solidFill>
            </a:endParaRPr>
          </a:p>
        </p:txBody>
      </p:sp>
      <p:sp>
        <p:nvSpPr>
          <p:cNvPr id="6" name="Rectángulo 5"/>
          <p:cNvSpPr/>
          <p:nvPr/>
        </p:nvSpPr>
        <p:spPr>
          <a:xfrm>
            <a:off x="179512" y="70178"/>
            <a:ext cx="8784976" cy="677108"/>
          </a:xfrm>
          <a:prstGeom prst="rect">
            <a:avLst/>
          </a:prstGeom>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Sistema de Parques Nacionales en Lara y Ampliación del Parque Nacional Terepaima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pic>
        <p:nvPicPr>
          <p:cNvPr id="3" name="Picture 16"/>
          <p:cNvPicPr>
            <a:picLocks noChangeAspect="1" noChangeArrowheads="1"/>
          </p:cNvPicPr>
          <p:nvPr/>
        </p:nvPicPr>
        <p:blipFill rotWithShape="1">
          <a:blip r:embed="rId2"/>
          <a:srcRect l="3163" t="5367" r="4120" b="4119"/>
          <a:stretch/>
        </p:blipFill>
        <p:spPr bwMode="auto">
          <a:xfrm>
            <a:off x="816539" y="444126"/>
            <a:ext cx="7526004" cy="5845440"/>
          </a:xfrm>
          <a:prstGeom prst="rect">
            <a:avLst/>
          </a:prstGeom>
          <a:solidFill>
            <a:schemeClr val="bg1"/>
          </a:solidFill>
          <a:ln>
            <a:solidFill>
              <a:schemeClr val="tx1"/>
            </a:solidFill>
          </a:ln>
          <a:effectLst/>
        </p:spPr>
        <p:style>
          <a:lnRef idx="1">
            <a:schemeClr val="accent1"/>
          </a:lnRef>
          <a:fillRef idx="2">
            <a:schemeClr val="accent1"/>
          </a:fillRef>
          <a:effectRef idx="1">
            <a:schemeClr val="accent1"/>
          </a:effectRef>
          <a:fontRef idx="minor">
            <a:schemeClr val="dk1"/>
          </a:fontRef>
        </p:style>
      </p:pic>
      <p:sp>
        <p:nvSpPr>
          <p:cNvPr id="21508" name="3 Marcador de fecha"/>
          <p:cNvSpPr>
            <a:spLocks noGrp="1"/>
          </p:cNvSpPr>
          <p:nvPr>
            <p:ph type="dt" sz="quarter" idx="10"/>
          </p:nvPr>
        </p:nvSpPr>
        <p:spPr>
          <a:xfrm>
            <a:off x="8231188" y="6613525"/>
            <a:ext cx="509587" cy="244475"/>
          </a:xfrm>
          <a:noFill/>
        </p:spPr>
        <p:txBody>
          <a:bodyPr lIns="91440" tIns="45720" rIns="91440" bIns="45720"/>
          <a:lstStyle/>
          <a:p>
            <a:fld id="{5A76ED01-065E-4D05-BE32-4CFCB403B851}" type="datetime12">
              <a:rPr lang="es-ES" sz="1000">
                <a:solidFill>
                  <a:srgbClr val="00B050"/>
                </a:solidFill>
              </a:rPr>
              <a:pPr/>
              <a:t>8:00 </a:t>
            </a:fld>
            <a:endParaRPr lang="es-ES" sz="1000">
              <a:solidFill>
                <a:srgbClr val="00B050"/>
              </a:solidFill>
            </a:endParaRPr>
          </a:p>
        </p:txBody>
      </p:sp>
      <p:sp>
        <p:nvSpPr>
          <p:cNvPr id="21509" name="4 Marcador de número de diapositiva"/>
          <p:cNvSpPr>
            <a:spLocks noGrp="1"/>
          </p:cNvSpPr>
          <p:nvPr>
            <p:ph type="sldNum" sz="quarter" idx="11"/>
          </p:nvPr>
        </p:nvSpPr>
        <p:spPr>
          <a:xfrm>
            <a:off x="7938" y="5973763"/>
            <a:ext cx="349250" cy="222250"/>
          </a:xfrm>
          <a:noFill/>
        </p:spPr>
        <p:txBody>
          <a:bodyPr lIns="91440" tIns="45720" rIns="91440" bIns="45720"/>
          <a:lstStyle/>
          <a:p>
            <a:fld id="{A41582DF-0825-4F59-8029-7B820299AB13}" type="slidenum">
              <a:rPr lang="es-ES" sz="1000">
                <a:solidFill>
                  <a:srgbClr val="00B0F0"/>
                </a:solidFill>
              </a:rPr>
              <a:pPr/>
              <a:t>46</a:t>
            </a:fld>
            <a:endParaRPr lang="es-ES" sz="1000">
              <a:solidFill>
                <a:srgbClr val="00B0F0"/>
              </a:solidFill>
            </a:endParaRPr>
          </a:p>
        </p:txBody>
      </p:sp>
      <p:sp>
        <p:nvSpPr>
          <p:cNvPr id="7" name="Rectángulo 6"/>
          <p:cNvSpPr/>
          <p:nvPr/>
        </p:nvSpPr>
        <p:spPr>
          <a:xfrm>
            <a:off x="179512" y="48974"/>
            <a:ext cx="8784976" cy="338554"/>
          </a:xfrm>
          <a:prstGeom prst="rect">
            <a:avLst/>
          </a:prstGeom>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Proyecto del Embalse Dos Bocas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
                <a:satMod val="300000"/>
              </a:schemeClr>
            </a:gs>
            <a:gs pos="34000">
              <a:schemeClr val="accent1">
                <a:tint val="13500"/>
                <a:satMod val="250000"/>
              </a:schemeClr>
            </a:gs>
            <a:gs pos="100000">
              <a:schemeClr val="accent1">
                <a:tint val="60000"/>
                <a:satMod val="200000"/>
              </a:schemeClr>
            </a:gs>
          </a:gsLst>
          <a:path path="circle">
            <a:fillToRect l="50000" t="155000" r="50000" b="-55000"/>
          </a:path>
        </a:gradFill>
        <a:effectLst/>
      </p:bgPr>
    </p:bg>
    <p:spTree>
      <p:nvGrpSpPr>
        <p:cNvPr id="1" name=""/>
        <p:cNvGrpSpPr/>
        <p:nvPr/>
      </p:nvGrpSpPr>
      <p:grpSpPr>
        <a:xfrm>
          <a:off x="0" y="0"/>
          <a:ext cx="0" cy="0"/>
          <a:chOff x="0" y="0"/>
          <a:chExt cx="0" cy="0"/>
        </a:xfrm>
      </p:grpSpPr>
      <p:sp>
        <p:nvSpPr>
          <p:cNvPr id="25" name="Rectangle 26"/>
          <p:cNvSpPr>
            <a:spLocks noChangeArrowheads="1"/>
          </p:cNvSpPr>
          <p:nvPr/>
        </p:nvSpPr>
        <p:spPr bwMode="auto">
          <a:xfrm>
            <a:off x="1995488" y="2682875"/>
            <a:ext cx="2951162" cy="863600"/>
          </a:xfrm>
          <a:prstGeom prst="rect">
            <a:avLst/>
          </a:prstGeom>
          <a:solidFill>
            <a:srgbClr val="CCE9AD"/>
          </a:solidFill>
          <a:ln w="19050">
            <a:solidFill>
              <a:schemeClr val="tx1"/>
            </a:solidFill>
            <a:miter lim="800000"/>
            <a:headEnd/>
            <a:tailEnd/>
          </a:ln>
          <a:effectLst/>
          <a:extLst/>
        </p:spPr>
        <p:txBody>
          <a:bodyPr wrap="none" anchor="ctr"/>
          <a:lstStyle/>
          <a:p>
            <a:endParaRPr lang="es-VE"/>
          </a:p>
        </p:txBody>
      </p:sp>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47</a:t>
            </a:fld>
            <a:endParaRPr lang="es-ES" sz="1000">
              <a:solidFill>
                <a:srgbClr val="00B0F0"/>
              </a:solidFill>
            </a:endParaRPr>
          </a:p>
        </p:txBody>
      </p:sp>
      <p:sp>
        <p:nvSpPr>
          <p:cNvPr id="7" name="Rectangle 2"/>
          <p:cNvSpPr txBox="1">
            <a:spLocks noChangeArrowheads="1"/>
          </p:cNvSpPr>
          <p:nvPr/>
        </p:nvSpPr>
        <p:spPr>
          <a:xfrm>
            <a:off x="228689" y="116632"/>
            <a:ext cx="8663792" cy="738664"/>
          </a:xfrm>
          <a:prstGeom prst="rect">
            <a:avLst/>
          </a:prstGeom>
        </p:spPr>
        <p:txBody>
          <a:bodyPr wrap="square" lIns="0" tIns="0" rIns="0" bIns="0">
            <a:spAutoFit/>
          </a:bodyPr>
          <a:lstStyle>
            <a:defPPr>
              <a:defRPr lang="es-ES"/>
            </a:defPPr>
            <a:lvl1pPr algn="ctr" eaLnBrk="1" hangingPunct="1">
              <a:defRPr sz="2200" b="1" kern="0" spc="150">
                <a:ln w="15875">
                  <a:solidFill>
                    <a:schemeClr val="tx1">
                      <a:lumMod val="95000"/>
                      <a:lumOff val="5000"/>
                    </a:schemeClr>
                  </a:solidFill>
                </a:ln>
                <a:solidFill>
                  <a:srgbClr val="92D050"/>
                </a:solidFill>
                <a:latin typeface="Arial Black" panose="020B0A04020102020204" pitchFamily="34" charset="0"/>
                <a:ea typeface="+mj-ea"/>
                <a:cs typeface="+mj-cs"/>
              </a:defRPr>
            </a:lvl1pPr>
          </a:lstStyle>
          <a:p>
            <a:r>
              <a:rPr lang="es-MX" sz="2400" dirty="0"/>
              <a:t>Pasos a Seguir para Lograr la Declaratoria de Ampliación del Parque Nacional Terepaima.</a:t>
            </a:r>
            <a:endParaRPr lang="es-ES" sz="2400" dirty="0"/>
          </a:p>
        </p:txBody>
      </p:sp>
      <p:sp>
        <p:nvSpPr>
          <p:cNvPr id="9" name="Rectangle 3"/>
          <p:cNvSpPr>
            <a:spLocks noChangeArrowheads="1"/>
          </p:cNvSpPr>
          <p:nvPr/>
        </p:nvSpPr>
        <p:spPr bwMode="auto">
          <a:xfrm>
            <a:off x="1779588" y="1314450"/>
            <a:ext cx="3455987" cy="863600"/>
          </a:xfrm>
          <a:prstGeom prst="rect">
            <a:avLst/>
          </a:prstGeom>
          <a:solidFill>
            <a:srgbClr val="CCE9AD"/>
          </a:solidFill>
          <a:ln w="19050">
            <a:solidFill>
              <a:schemeClr val="tx1"/>
            </a:solidFill>
            <a:miter lim="800000"/>
            <a:headEnd/>
            <a:tailEnd/>
          </a:ln>
          <a:effectLst/>
          <a:extLst/>
        </p:spPr>
        <p:txBody>
          <a:bodyPr wrap="none" anchor="ctr"/>
          <a:lstStyle/>
          <a:p>
            <a:endParaRPr lang="es-VE"/>
          </a:p>
        </p:txBody>
      </p:sp>
      <p:sp>
        <p:nvSpPr>
          <p:cNvPr id="10" name="Text Box 6"/>
          <p:cNvSpPr txBox="1">
            <a:spLocks noChangeArrowheads="1"/>
          </p:cNvSpPr>
          <p:nvPr/>
        </p:nvSpPr>
        <p:spPr bwMode="auto">
          <a:xfrm>
            <a:off x="2144705" y="2754313"/>
            <a:ext cx="228282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Consultoría Jurídica revisa la propuesta de decreto</a:t>
            </a:r>
          </a:p>
        </p:txBody>
      </p:sp>
      <p:sp>
        <p:nvSpPr>
          <p:cNvPr id="11" name="AutoShape 7"/>
          <p:cNvSpPr>
            <a:spLocks noChangeArrowheads="1"/>
          </p:cNvSpPr>
          <p:nvPr/>
        </p:nvSpPr>
        <p:spPr bwMode="auto">
          <a:xfrm>
            <a:off x="5057775" y="2860675"/>
            <a:ext cx="611188" cy="541338"/>
          </a:xfrm>
          <a:prstGeom prst="rightArrow">
            <a:avLst>
              <a:gd name="adj1" fmla="val 50000"/>
              <a:gd name="adj2" fmla="val 282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2" name="Text Box 9"/>
          <p:cNvSpPr txBox="1">
            <a:spLocks noChangeArrowheads="1"/>
          </p:cNvSpPr>
          <p:nvPr/>
        </p:nvSpPr>
        <p:spPr bwMode="auto">
          <a:xfrm>
            <a:off x="5173663" y="2708275"/>
            <a:ext cx="315912"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si</a:t>
            </a:r>
          </a:p>
        </p:txBody>
      </p:sp>
      <p:sp>
        <p:nvSpPr>
          <p:cNvPr id="13" name="Text Box 10"/>
          <p:cNvSpPr txBox="1">
            <a:spLocks noChangeArrowheads="1"/>
          </p:cNvSpPr>
          <p:nvPr/>
        </p:nvSpPr>
        <p:spPr bwMode="auto">
          <a:xfrm>
            <a:off x="628650" y="2314575"/>
            <a:ext cx="534988"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  No</a:t>
            </a:r>
          </a:p>
        </p:txBody>
      </p:sp>
      <p:sp>
        <p:nvSpPr>
          <p:cNvPr id="14" name="Text Box 12"/>
          <p:cNvSpPr txBox="1">
            <a:spLocks noChangeArrowheads="1"/>
          </p:cNvSpPr>
          <p:nvPr/>
        </p:nvSpPr>
        <p:spPr bwMode="auto">
          <a:xfrm>
            <a:off x="1851025" y="1347788"/>
            <a:ext cx="332263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DGSPN envía proyecto incluyendo propuesta de decreto a la Consultoría </a:t>
            </a:r>
            <a:r>
              <a:rPr lang="es-ES" altLang="es-VE" sz="1700" dirty="0" smtClean="0"/>
              <a:t>Jurídica</a:t>
            </a:r>
            <a:endParaRPr lang="es-ES" altLang="es-VE" sz="1700" dirty="0"/>
          </a:p>
        </p:txBody>
      </p:sp>
      <p:sp>
        <p:nvSpPr>
          <p:cNvPr id="15" name="AutoShape 13"/>
          <p:cNvSpPr>
            <a:spLocks noChangeArrowheads="1"/>
          </p:cNvSpPr>
          <p:nvPr/>
        </p:nvSpPr>
        <p:spPr bwMode="auto">
          <a:xfrm>
            <a:off x="3149600" y="2251075"/>
            <a:ext cx="574675" cy="360363"/>
          </a:xfrm>
          <a:prstGeom prst="downArrow">
            <a:avLst>
              <a:gd name="adj1" fmla="val 50000"/>
              <a:gd name="adj2" fmla="val 25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6" name="Line 17"/>
          <p:cNvSpPr>
            <a:spLocks noChangeShapeType="1"/>
          </p:cNvSpPr>
          <p:nvPr/>
        </p:nvSpPr>
        <p:spPr bwMode="auto">
          <a:xfrm flipH="1">
            <a:off x="1204913" y="3186113"/>
            <a:ext cx="792162"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17" name="Line 18"/>
          <p:cNvSpPr>
            <a:spLocks noChangeShapeType="1"/>
          </p:cNvSpPr>
          <p:nvPr/>
        </p:nvSpPr>
        <p:spPr bwMode="auto">
          <a:xfrm flipV="1">
            <a:off x="1204913" y="1674813"/>
            <a:ext cx="0" cy="15113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18" name="Line 19"/>
          <p:cNvSpPr>
            <a:spLocks noChangeShapeType="1"/>
          </p:cNvSpPr>
          <p:nvPr/>
        </p:nvSpPr>
        <p:spPr bwMode="auto">
          <a:xfrm>
            <a:off x="1204913" y="1674813"/>
            <a:ext cx="576262" cy="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19" name="Rectangle 20"/>
          <p:cNvSpPr>
            <a:spLocks noChangeArrowheads="1"/>
          </p:cNvSpPr>
          <p:nvPr/>
        </p:nvSpPr>
        <p:spPr bwMode="auto">
          <a:xfrm>
            <a:off x="5738813" y="2682875"/>
            <a:ext cx="2951162" cy="863600"/>
          </a:xfrm>
          <a:prstGeom prst="rect">
            <a:avLst/>
          </a:prstGeom>
          <a:solidFill>
            <a:srgbClr val="FF85FF"/>
          </a:solidFill>
          <a:ln w="19050">
            <a:solidFill>
              <a:schemeClr val="tx1"/>
            </a:solidFill>
            <a:miter lim="800000"/>
            <a:headEnd/>
            <a:tailEnd/>
          </a:ln>
          <a:effectLst/>
          <a:extLst/>
        </p:spPr>
        <p:txBody>
          <a:bodyPr wrap="none" anchor="ctr"/>
          <a:lstStyle/>
          <a:p>
            <a:endParaRPr lang="es-VE"/>
          </a:p>
        </p:txBody>
      </p:sp>
      <p:sp>
        <p:nvSpPr>
          <p:cNvPr id="20" name="Text Box 21"/>
          <p:cNvSpPr txBox="1">
            <a:spLocks noChangeArrowheads="1"/>
          </p:cNvSpPr>
          <p:nvPr/>
        </p:nvSpPr>
        <p:spPr bwMode="auto">
          <a:xfrm>
            <a:off x="5805761" y="2737795"/>
            <a:ext cx="279717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El proyecto se envía a la Dirección General de POA y al IGVSB</a:t>
            </a:r>
          </a:p>
        </p:txBody>
      </p:sp>
      <p:sp>
        <p:nvSpPr>
          <p:cNvPr id="21" name="Text Box 22"/>
          <p:cNvSpPr txBox="1">
            <a:spLocks noChangeArrowheads="1"/>
          </p:cNvSpPr>
          <p:nvPr/>
        </p:nvSpPr>
        <p:spPr bwMode="auto">
          <a:xfrm>
            <a:off x="7469188" y="3681413"/>
            <a:ext cx="315912"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si</a:t>
            </a:r>
          </a:p>
        </p:txBody>
      </p:sp>
      <p:sp>
        <p:nvSpPr>
          <p:cNvPr id="22" name="AutoShape 23"/>
          <p:cNvSpPr>
            <a:spLocks noChangeArrowheads="1"/>
          </p:cNvSpPr>
          <p:nvPr/>
        </p:nvSpPr>
        <p:spPr bwMode="auto">
          <a:xfrm>
            <a:off x="6964363" y="3617913"/>
            <a:ext cx="576262" cy="542925"/>
          </a:xfrm>
          <a:prstGeom prst="downArrow">
            <a:avLst>
              <a:gd name="adj1" fmla="val 50000"/>
              <a:gd name="adj2" fmla="val 25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23" name="Rectangle 24"/>
          <p:cNvSpPr>
            <a:spLocks noChangeArrowheads="1"/>
          </p:cNvSpPr>
          <p:nvPr/>
        </p:nvSpPr>
        <p:spPr bwMode="auto">
          <a:xfrm>
            <a:off x="5738813" y="4267200"/>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24" name="Text Box 25"/>
          <p:cNvSpPr txBox="1">
            <a:spLocks noChangeArrowheads="1"/>
          </p:cNvSpPr>
          <p:nvPr/>
        </p:nvSpPr>
        <p:spPr bwMode="auto">
          <a:xfrm>
            <a:off x="5781883" y="4310062"/>
            <a:ext cx="286404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El proyecto se envía a la Consultoría Jurídica del </a:t>
            </a:r>
            <a:r>
              <a:rPr lang="es-ES" altLang="es-VE" sz="1700" dirty="0" err="1" smtClean="0"/>
              <a:t>MinEA</a:t>
            </a:r>
            <a:endParaRPr lang="es-ES" altLang="es-VE" sz="1700" dirty="0"/>
          </a:p>
        </p:txBody>
      </p:sp>
      <p:sp>
        <p:nvSpPr>
          <p:cNvPr id="26" name="Line 28"/>
          <p:cNvSpPr>
            <a:spLocks noChangeShapeType="1"/>
          </p:cNvSpPr>
          <p:nvPr/>
        </p:nvSpPr>
        <p:spPr bwMode="auto">
          <a:xfrm flipV="1">
            <a:off x="7181850" y="2393950"/>
            <a:ext cx="0" cy="288925"/>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27" name="Line 29"/>
          <p:cNvSpPr>
            <a:spLocks noChangeShapeType="1"/>
          </p:cNvSpPr>
          <p:nvPr/>
        </p:nvSpPr>
        <p:spPr bwMode="auto">
          <a:xfrm flipH="1">
            <a:off x="4445000" y="2393950"/>
            <a:ext cx="2736850"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28" name="Line 30"/>
          <p:cNvSpPr>
            <a:spLocks noChangeShapeType="1"/>
          </p:cNvSpPr>
          <p:nvPr/>
        </p:nvSpPr>
        <p:spPr bwMode="auto">
          <a:xfrm>
            <a:off x="4445000" y="2393950"/>
            <a:ext cx="0" cy="288925"/>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29" name="Text Box 31"/>
          <p:cNvSpPr txBox="1">
            <a:spLocks noChangeArrowheads="1"/>
          </p:cNvSpPr>
          <p:nvPr/>
        </p:nvSpPr>
        <p:spPr bwMode="auto">
          <a:xfrm>
            <a:off x="5524500" y="2098675"/>
            <a:ext cx="534988"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  No</a:t>
            </a:r>
          </a:p>
        </p:txBody>
      </p:sp>
      <p:sp>
        <p:nvSpPr>
          <p:cNvPr id="30" name="Rectangle 32"/>
          <p:cNvSpPr>
            <a:spLocks noChangeArrowheads="1"/>
          </p:cNvSpPr>
          <p:nvPr/>
        </p:nvSpPr>
        <p:spPr bwMode="auto">
          <a:xfrm>
            <a:off x="6027737" y="1243013"/>
            <a:ext cx="2864743" cy="863600"/>
          </a:xfrm>
          <a:prstGeom prst="rect">
            <a:avLst/>
          </a:prstGeom>
          <a:solidFill>
            <a:srgbClr val="CCE9AD"/>
          </a:solidFill>
          <a:ln w="19050">
            <a:solidFill>
              <a:schemeClr val="tx1"/>
            </a:solidFill>
            <a:miter lim="800000"/>
            <a:headEnd/>
            <a:tailEnd/>
          </a:ln>
          <a:effectLst/>
          <a:extLst/>
        </p:spPr>
        <p:txBody>
          <a:bodyPr wrap="none" anchor="ctr"/>
          <a:lstStyle/>
          <a:p>
            <a:endParaRPr lang="es-VE"/>
          </a:p>
        </p:txBody>
      </p:sp>
      <p:sp>
        <p:nvSpPr>
          <p:cNvPr id="31" name="Text Box 33"/>
          <p:cNvSpPr txBox="1">
            <a:spLocks noChangeArrowheads="1"/>
          </p:cNvSpPr>
          <p:nvPr/>
        </p:nvSpPr>
        <p:spPr bwMode="auto">
          <a:xfrm>
            <a:off x="6059488" y="1243013"/>
            <a:ext cx="283299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DGSPN hace las correcciones técnicas y envía a la oficina de  origen</a:t>
            </a:r>
          </a:p>
        </p:txBody>
      </p:sp>
      <p:sp>
        <p:nvSpPr>
          <p:cNvPr id="32" name="AutoShape 34"/>
          <p:cNvSpPr>
            <a:spLocks noChangeArrowheads="1"/>
          </p:cNvSpPr>
          <p:nvPr/>
        </p:nvSpPr>
        <p:spPr bwMode="auto">
          <a:xfrm>
            <a:off x="5346700" y="1385888"/>
            <a:ext cx="611188" cy="541337"/>
          </a:xfrm>
          <a:prstGeom prst="rightArrow">
            <a:avLst>
              <a:gd name="adj1" fmla="val 50000"/>
              <a:gd name="adj2" fmla="val 282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3" name="Rectangle 35"/>
          <p:cNvSpPr>
            <a:spLocks noChangeArrowheads="1"/>
          </p:cNvSpPr>
          <p:nvPr/>
        </p:nvSpPr>
        <p:spPr bwMode="auto">
          <a:xfrm>
            <a:off x="1995488" y="4267200"/>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4" name="Text Box 36"/>
          <p:cNvSpPr txBox="1">
            <a:spLocks noChangeArrowheads="1"/>
          </p:cNvSpPr>
          <p:nvPr/>
        </p:nvSpPr>
        <p:spPr bwMode="auto">
          <a:xfrm>
            <a:off x="2005805" y="4476800"/>
            <a:ext cx="28622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Procuraduría General de la República</a:t>
            </a:r>
          </a:p>
        </p:txBody>
      </p:sp>
      <p:sp>
        <p:nvSpPr>
          <p:cNvPr id="35" name="AutoShape 37"/>
          <p:cNvSpPr>
            <a:spLocks noChangeArrowheads="1"/>
          </p:cNvSpPr>
          <p:nvPr/>
        </p:nvSpPr>
        <p:spPr bwMode="auto">
          <a:xfrm>
            <a:off x="5021263" y="4410075"/>
            <a:ext cx="647700" cy="576263"/>
          </a:xfrm>
          <a:prstGeom prst="leftArrow">
            <a:avLst>
              <a:gd name="adj1" fmla="val 50000"/>
              <a:gd name="adj2" fmla="val 28099"/>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6" name="AutoShape 38"/>
          <p:cNvSpPr>
            <a:spLocks noChangeArrowheads="1"/>
          </p:cNvSpPr>
          <p:nvPr/>
        </p:nvSpPr>
        <p:spPr bwMode="auto">
          <a:xfrm>
            <a:off x="3149600" y="5202238"/>
            <a:ext cx="647700" cy="431800"/>
          </a:xfrm>
          <a:prstGeom prst="downArrow">
            <a:avLst>
              <a:gd name="adj1" fmla="val 50000"/>
              <a:gd name="adj2" fmla="val 25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7" name="Rectangle 39"/>
          <p:cNvSpPr>
            <a:spLocks noChangeArrowheads="1"/>
          </p:cNvSpPr>
          <p:nvPr/>
        </p:nvSpPr>
        <p:spPr bwMode="auto">
          <a:xfrm>
            <a:off x="1995488" y="5707063"/>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8" name="Text Box 40"/>
          <p:cNvSpPr txBox="1">
            <a:spLocks noChangeArrowheads="1"/>
          </p:cNvSpPr>
          <p:nvPr/>
        </p:nvSpPr>
        <p:spPr bwMode="auto">
          <a:xfrm>
            <a:off x="1997075" y="5992813"/>
            <a:ext cx="30241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a:t>Consejo de Ministros</a:t>
            </a:r>
          </a:p>
        </p:txBody>
      </p:sp>
      <p:sp>
        <p:nvSpPr>
          <p:cNvPr id="39" name="Rectangle 41"/>
          <p:cNvSpPr>
            <a:spLocks noChangeArrowheads="1"/>
          </p:cNvSpPr>
          <p:nvPr/>
        </p:nvSpPr>
        <p:spPr bwMode="auto">
          <a:xfrm>
            <a:off x="5741988" y="5707063"/>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40" name="Text Box 42"/>
          <p:cNvSpPr txBox="1">
            <a:spLocks noChangeArrowheads="1"/>
          </p:cNvSpPr>
          <p:nvPr/>
        </p:nvSpPr>
        <p:spPr bwMode="auto">
          <a:xfrm>
            <a:off x="5740400" y="5778500"/>
            <a:ext cx="302418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VE" altLang="es-VE" sz="1700" dirty="0"/>
              <a:t>Aprobación por el Ciudadano Presidente de la República y publicación en Gaceta Oficial</a:t>
            </a:r>
            <a:endParaRPr lang="es-ES" altLang="es-VE" sz="1700" dirty="0"/>
          </a:p>
        </p:txBody>
      </p:sp>
      <p:sp>
        <p:nvSpPr>
          <p:cNvPr id="41" name="AutoShape 43"/>
          <p:cNvSpPr>
            <a:spLocks noChangeArrowheads="1"/>
          </p:cNvSpPr>
          <p:nvPr/>
        </p:nvSpPr>
        <p:spPr bwMode="auto">
          <a:xfrm>
            <a:off x="5057775" y="5884863"/>
            <a:ext cx="611188" cy="541337"/>
          </a:xfrm>
          <a:prstGeom prst="rightArrow">
            <a:avLst>
              <a:gd name="adj1" fmla="val 50000"/>
              <a:gd name="adj2" fmla="val 282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Tree>
    <p:extLst>
      <p:ext uri="{BB962C8B-B14F-4D97-AF65-F5344CB8AC3E}">
        <p14:creationId xmlns:p14="http://schemas.microsoft.com/office/powerpoint/2010/main" val="16834281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25505" y="637798"/>
            <a:ext cx="3623825" cy="5262979"/>
          </a:xfrm>
          <a:prstGeom prst="rect">
            <a:avLst/>
          </a:prstGeom>
          <a:noFill/>
          <a:ln w="9525">
            <a:noFill/>
            <a:miter lim="800000"/>
            <a:headEnd/>
            <a:tailEnd/>
          </a:ln>
        </p:spPr>
        <p:txBody>
          <a:bodyPr wrap="square">
            <a:spAutoFit/>
          </a:bodyPr>
          <a:lstStyle/>
          <a:p>
            <a:pPr eaLnBrk="1" hangingPunct="1"/>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1. Resguardar numerosas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nacientes de aguas de relevancia regional como son los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ríos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Bucaral, Turbio, </a:t>
            </a:r>
            <a:r>
              <a:rPr lang="es-VE" sz="2400" b="1" dirty="0" err="1">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Auro</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Guache, Portuguesa, Morador, Amarillo y Yacambú, entre otros, que forman parte de la cuenca del Río Orinoco y representan importantes recursos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hídricos.</a:t>
            </a:r>
            <a:endPar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48</a:t>
            </a:fld>
            <a:endParaRPr lang="es-ES" sz="1000">
              <a:solidFill>
                <a:srgbClr val="00B0F0"/>
              </a:solidFill>
            </a:endParaRPr>
          </a:p>
        </p:txBody>
      </p:sp>
      <p:sp>
        <p:nvSpPr>
          <p:cNvPr id="7" name="Rectangle 2"/>
          <p:cNvSpPr txBox="1">
            <a:spLocks noChangeArrowheads="1"/>
          </p:cNvSpPr>
          <p:nvPr/>
        </p:nvSpPr>
        <p:spPr>
          <a:xfrm>
            <a:off x="3505132" y="116632"/>
            <a:ext cx="216024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331" y="620688"/>
            <a:ext cx="5156401" cy="5335612"/>
          </a:xfrm>
          <a:prstGeom prst="rect">
            <a:avLst/>
          </a:prstGeom>
        </p:spPr>
      </p:pic>
    </p:spTree>
    <p:extLst>
      <p:ext uri="{BB962C8B-B14F-4D97-AF65-F5344CB8AC3E}">
        <p14:creationId xmlns:p14="http://schemas.microsoft.com/office/powerpoint/2010/main" val="35709779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49</a:t>
            </a:fld>
            <a:endParaRPr lang="es-ES" sz="1000">
              <a:solidFill>
                <a:srgbClr val="00B0F0"/>
              </a:solidFill>
            </a:endParaRPr>
          </a:p>
        </p:txBody>
      </p:sp>
      <p:sp>
        <p:nvSpPr>
          <p:cNvPr id="7" name="Rectangle 2"/>
          <p:cNvSpPr txBox="1">
            <a:spLocks noChangeArrowheads="1"/>
          </p:cNvSpPr>
          <p:nvPr/>
        </p:nvSpPr>
        <p:spPr>
          <a:xfrm>
            <a:off x="3505132" y="157687"/>
            <a:ext cx="2156523"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9" name="2 CuadroTexto"/>
          <p:cNvSpPr txBox="1">
            <a:spLocks noChangeArrowheads="1"/>
          </p:cNvSpPr>
          <p:nvPr/>
        </p:nvSpPr>
        <p:spPr bwMode="auto">
          <a:xfrm>
            <a:off x="107504" y="652940"/>
            <a:ext cx="4896543" cy="5262979"/>
          </a:xfrm>
          <a:prstGeom prst="rect">
            <a:avLst/>
          </a:prstGeom>
          <a:noFill/>
          <a:ln w="9525">
            <a:noFill/>
            <a:miter lim="800000"/>
            <a:headEnd/>
            <a:tailEnd/>
          </a:ln>
        </p:spPr>
        <p:txBody>
          <a:bodyPr wrap="square">
            <a:spAutoFit/>
          </a:bodyPr>
          <a:lstStyle/>
          <a:p>
            <a:pPr eaLnBrk="1" hangingPunct="1"/>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Estos ríos garantizan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un flujo continuo y regulado, los cuales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sustentan a las comunidades en su entorno y alimentarán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futuros embalses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a:r>
            <a:b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b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en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construcción y en proyecto)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y acuíferos que suministran aguas para el riego, el consumo humano e industrial, así como para el desarrollo económico, ambiental y socialmente sustentable de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las poblaciones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asentadas en sus alrededores y de entidades vecinas</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t>
            </a:r>
            <a:endPar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200" y="692696"/>
            <a:ext cx="3937955" cy="5151215"/>
          </a:xfrm>
          <a:prstGeom prst="rect">
            <a:avLst/>
          </a:prstGeom>
        </p:spPr>
      </p:pic>
    </p:spTree>
    <p:extLst>
      <p:ext uri="{BB962C8B-B14F-4D97-AF65-F5344CB8AC3E}">
        <p14:creationId xmlns:p14="http://schemas.microsoft.com/office/powerpoint/2010/main" val="27200111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26754" y="726204"/>
            <a:ext cx="4805286" cy="5093702"/>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a:ln>
                  <a:solidFill>
                    <a:schemeClr val="tx1">
                      <a:lumMod val="95000"/>
                      <a:lumOff val="5000"/>
                    </a:schemeClr>
                  </a:solidFill>
                </a:ln>
                <a:solidFill>
                  <a:srgbClr val="336600"/>
                </a:solidFill>
              </a:rPr>
              <a:t>En 1.962 se crea el Parque Nacional Yacambú, el primero en el </a:t>
            </a:r>
            <a:r>
              <a:rPr lang="es-MX" sz="2100" b="1" dirty="0" smtClean="0">
                <a:ln>
                  <a:solidFill>
                    <a:schemeClr val="tx1">
                      <a:lumMod val="95000"/>
                      <a:lumOff val="5000"/>
                    </a:schemeClr>
                  </a:solidFill>
                </a:ln>
                <a:solidFill>
                  <a:srgbClr val="336600"/>
                </a:solidFill>
              </a:rPr>
              <a:t>estado </a:t>
            </a:r>
            <a:r>
              <a:rPr lang="es-MX" sz="2100" b="1" dirty="0">
                <a:ln>
                  <a:solidFill>
                    <a:schemeClr val="tx1">
                      <a:lumMod val="95000"/>
                      <a:lumOff val="5000"/>
                    </a:schemeClr>
                  </a:solidFill>
                </a:ln>
                <a:solidFill>
                  <a:srgbClr val="336600"/>
                </a:solidFill>
              </a:rPr>
              <a:t>Lara y el </a:t>
            </a:r>
            <a:r>
              <a:rPr lang="es-MX" sz="2100" b="1" dirty="0" smtClean="0">
                <a:ln>
                  <a:solidFill>
                    <a:schemeClr val="tx1">
                      <a:lumMod val="95000"/>
                      <a:lumOff val="5000"/>
                    </a:schemeClr>
                  </a:solidFill>
                </a:ln>
                <a:solidFill>
                  <a:srgbClr val="336600"/>
                </a:solidFill>
              </a:rPr>
              <a:t>7º </a:t>
            </a:r>
            <a:r>
              <a:rPr lang="es-MX" sz="2100" b="1" dirty="0">
                <a:ln>
                  <a:solidFill>
                    <a:schemeClr val="tx1">
                      <a:lumMod val="95000"/>
                      <a:lumOff val="5000"/>
                    </a:schemeClr>
                  </a:solidFill>
                </a:ln>
                <a:solidFill>
                  <a:srgbClr val="336600"/>
                </a:solidFill>
              </a:rPr>
              <a:t>a nivel nacional, con la finalidad de garantizar el aporte de aguas hacia el futuro embalse Yacambú.</a:t>
            </a:r>
            <a:endParaRPr lang="es-VE" sz="2100" b="1" dirty="0" smtClean="0">
              <a:ln>
                <a:solidFill>
                  <a:schemeClr val="tx1">
                    <a:lumMod val="95000"/>
                    <a:lumOff val="5000"/>
                  </a:schemeClr>
                </a:solidFill>
              </a:ln>
            </a:endParaRPr>
          </a:p>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a:t>
            </a:r>
            <a:r>
              <a:rPr lang="es-MX" sz="2100" b="1" dirty="0">
                <a:ln>
                  <a:solidFill>
                    <a:schemeClr val="tx1">
                      <a:lumMod val="95000"/>
                      <a:lumOff val="5000"/>
                    </a:schemeClr>
                  </a:solidFill>
                </a:ln>
                <a:solidFill>
                  <a:srgbClr val="336600"/>
                </a:solidFill>
              </a:rPr>
              <a:t>1.976 </a:t>
            </a:r>
            <a:r>
              <a:rPr lang="es-MX" sz="2100" b="1" dirty="0" smtClean="0">
                <a:ln>
                  <a:solidFill>
                    <a:schemeClr val="tx1">
                      <a:lumMod val="95000"/>
                      <a:lumOff val="5000"/>
                    </a:schemeClr>
                  </a:solidFill>
                </a:ln>
                <a:solidFill>
                  <a:srgbClr val="336600"/>
                </a:solidFill>
              </a:rPr>
              <a:t>se </a:t>
            </a:r>
            <a:r>
              <a:rPr lang="es-MX" sz="2100" b="1" dirty="0">
                <a:ln>
                  <a:solidFill>
                    <a:schemeClr val="tx1">
                      <a:lumMod val="95000"/>
                      <a:lumOff val="5000"/>
                    </a:schemeClr>
                  </a:solidFill>
                </a:ln>
                <a:solidFill>
                  <a:srgbClr val="336600"/>
                </a:solidFill>
              </a:rPr>
              <a:t>amplía por primera vez el Parque Nacional Yacambú, comprendiendo las nacientes del Río Turbio</a:t>
            </a:r>
            <a:r>
              <a:rPr lang="es-MX" sz="2100" b="1" dirty="0" smtClean="0">
                <a:ln>
                  <a:solidFill>
                    <a:schemeClr val="tx1">
                      <a:lumMod val="95000"/>
                      <a:lumOff val="5000"/>
                    </a:schemeClr>
                  </a:solidFill>
                </a:ln>
                <a:solidFill>
                  <a:srgbClr val="336600"/>
                </a:solidFill>
              </a:rPr>
              <a:t>.</a:t>
            </a:r>
          </a:p>
          <a:p>
            <a:pPr marL="342900" indent="-342900" algn="just" eaLnBrk="1" hangingPunct="1">
              <a:spcAft>
                <a:spcPts val="600"/>
              </a:spcAft>
              <a:buClr>
                <a:srgbClr val="FF0000"/>
              </a:buClr>
              <a:buFont typeface="Wingdings" panose="05000000000000000000" pitchFamily="2" charset="2"/>
              <a:buChar char="Ø"/>
              <a:defRPr/>
            </a:pPr>
            <a:r>
              <a:rPr lang="es-ES_tradnl" sz="2100" b="1" dirty="0">
                <a:ln>
                  <a:solidFill>
                    <a:schemeClr val="tx1">
                      <a:lumMod val="95000"/>
                      <a:lumOff val="5000"/>
                    </a:schemeClr>
                  </a:solidFill>
                </a:ln>
                <a:solidFill>
                  <a:srgbClr val="336600"/>
                </a:solidFill>
              </a:rPr>
              <a:t>En el año 1.999 se amplia por 2ª vez el P. N. Yacambú comprendiendo nacientes de los Ríos </a:t>
            </a:r>
            <a:r>
              <a:rPr lang="es-ES_tradnl" sz="2100" b="1" dirty="0" err="1">
                <a:ln>
                  <a:solidFill>
                    <a:schemeClr val="tx1">
                      <a:lumMod val="95000"/>
                      <a:lumOff val="5000"/>
                    </a:schemeClr>
                  </a:solidFill>
                </a:ln>
                <a:solidFill>
                  <a:srgbClr val="336600"/>
                </a:solidFill>
              </a:rPr>
              <a:t>Guarico</a:t>
            </a:r>
            <a:r>
              <a:rPr lang="es-ES_tradnl" sz="2100" b="1" dirty="0">
                <a:ln>
                  <a:solidFill>
                    <a:schemeClr val="tx1">
                      <a:lumMod val="95000"/>
                      <a:lumOff val="5000"/>
                    </a:schemeClr>
                  </a:solidFill>
                </a:ln>
                <a:solidFill>
                  <a:srgbClr val="336600"/>
                </a:solidFill>
              </a:rPr>
              <a:t> (Cuenca del Río Tocuyo) y Portuguesa</a:t>
            </a:r>
            <a:r>
              <a:rPr lang="es-ES_tradnl" sz="2100" b="1" dirty="0" smtClean="0">
                <a:ln>
                  <a:solidFill>
                    <a:schemeClr val="tx1">
                      <a:lumMod val="95000"/>
                      <a:lumOff val="5000"/>
                    </a:schemeClr>
                  </a:solidFill>
                </a:ln>
                <a:solidFill>
                  <a:srgbClr val="336600"/>
                </a:solidFill>
              </a:rPr>
              <a:t>.</a:t>
            </a:r>
            <a:endParaRPr lang="es-VE" sz="21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a:t>
            </a:fld>
            <a:endParaRPr lang="es-ES" sz="1000">
              <a:solidFill>
                <a:srgbClr val="00B0F0"/>
              </a:solidFill>
            </a:endParaRPr>
          </a:p>
        </p:txBody>
      </p:sp>
      <p:pic>
        <p:nvPicPr>
          <p:cNvPr id="9" name="Picture 46" descr="PN Yacamb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368157"/>
            <a:ext cx="3597088" cy="251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5194672" y="3063357"/>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26.916 ha.</a:t>
            </a:r>
            <a:endParaRPr lang="es-ES" altLang="es-VE" sz="1400" dirty="0">
              <a:ln w="3175">
                <a:solidFill>
                  <a:srgbClr val="336600"/>
                </a:solidFill>
              </a:ln>
              <a:solidFill>
                <a:srgbClr val="92D050"/>
              </a:solidFill>
            </a:endParaRPr>
          </a:p>
        </p:txBody>
      </p:sp>
      <p:pic>
        <p:nvPicPr>
          <p:cNvPr id="11"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7" y="709875"/>
            <a:ext cx="3823998" cy="233114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a:xfrm>
            <a:off x="2915816" y="116632"/>
            <a:ext cx="3334144" cy="430887"/>
          </a:xfrm>
          <a:prstGeom prst="rect">
            <a:avLst/>
          </a:prstGeom>
        </p:spPr>
        <p:txBody>
          <a:bodyPr wrap="square" lIns="0" tIns="0" rIns="0" bIns="0">
            <a:spAutoFit/>
          </a:bodyPr>
          <a:lstStyle>
            <a:defPPr>
              <a:defRPr lang="es-ES"/>
            </a:defPPr>
            <a:lvl1pPr algn="ctr" eaLnBrk="1" hangingPunct="1">
              <a:defRPr sz="2800" b="1" kern="0" spc="150">
                <a:ln w="22225">
                  <a:solidFill>
                    <a:schemeClr val="bg1"/>
                  </a:solidFill>
                </a:ln>
                <a:solidFill>
                  <a:schemeClr val="tx1">
                    <a:lumMod val="95000"/>
                    <a:lumOff val="5000"/>
                  </a:schemeClr>
                </a:solidFill>
                <a:latin typeface="Arial Black" panose="020B0A04020102020204" pitchFamily="34" charset="0"/>
                <a:ea typeface="+mj-ea"/>
                <a:cs typeface="+mj-cs"/>
              </a:defRPr>
            </a:lvl1pPr>
            <a:lvl2pPr algn="ctr">
              <a:defRPr sz="4400">
                <a:solidFill>
                  <a:schemeClr val="tx2"/>
                </a:solidFill>
                <a:latin typeface="Garamond" pitchFamily="18" charset="0"/>
              </a:defRPr>
            </a:lvl2pPr>
            <a:lvl3pPr algn="ctr">
              <a:defRPr sz="4400">
                <a:solidFill>
                  <a:schemeClr val="tx2"/>
                </a:solidFill>
                <a:latin typeface="Garamond" pitchFamily="18" charset="0"/>
              </a:defRPr>
            </a:lvl3pPr>
            <a:lvl4pPr algn="ctr">
              <a:defRPr sz="4400">
                <a:solidFill>
                  <a:schemeClr val="tx2"/>
                </a:solidFill>
                <a:latin typeface="Garamond" pitchFamily="18" charset="0"/>
              </a:defRPr>
            </a:lvl4pPr>
            <a:lvl5pPr algn="ctr">
              <a:defRPr sz="4400">
                <a:solidFill>
                  <a:schemeClr val="tx2"/>
                </a:solidFill>
                <a:latin typeface="Garamond" pitchFamily="18"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Antecedentes</a:t>
            </a:r>
            <a:endParaRPr lang="es-ES" dirty="0"/>
          </a:p>
        </p:txBody>
      </p:sp>
    </p:spTree>
    <p:extLst>
      <p:ext uri="{BB962C8B-B14F-4D97-AF65-F5344CB8AC3E}">
        <p14:creationId xmlns:p14="http://schemas.microsoft.com/office/powerpoint/2010/main" val="10912565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79512" y="846237"/>
            <a:ext cx="3672408" cy="4832092"/>
          </a:xfrm>
          <a:prstGeom prst="rect">
            <a:avLst/>
          </a:prstGeom>
          <a:noFill/>
          <a:ln w="9525">
            <a:noFill/>
            <a:miter lim="800000"/>
            <a:headEnd/>
            <a:tailEnd/>
          </a:ln>
        </p:spPr>
        <p:txBody>
          <a:bodyPr wrap="square">
            <a:spAutoFit/>
          </a:bodyPr>
          <a:lstStyle/>
          <a:p>
            <a:pPr eaLnBrk="1" hangingPunct="1"/>
            <a:r>
              <a:rPr lang="es-VE" sz="28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2. Proteger un importante lote boscoso natural </a:t>
            </a:r>
            <a:r>
              <a:rPr lang="es-VE" sz="28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no intervenido (bosque nublado) presente  </a:t>
            </a:r>
            <a:r>
              <a:rPr lang="es-VE" sz="28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en la Sierra de Portuguesa, entre los Parques Nacionales Yacambú y </a:t>
            </a:r>
            <a:r>
              <a:rPr lang="es-VE" sz="28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Terepaima…</a:t>
            </a:r>
            <a:endParaRPr lang="es-VE" sz="28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50</a:t>
            </a:fld>
            <a:endParaRPr lang="es-ES" sz="1000">
              <a:solidFill>
                <a:srgbClr val="00B0F0"/>
              </a:solidFill>
            </a:endParaRPr>
          </a:p>
        </p:txBody>
      </p:sp>
      <p:sp>
        <p:nvSpPr>
          <p:cNvPr id="7" name="Rectangle 2"/>
          <p:cNvSpPr txBox="1">
            <a:spLocks noChangeArrowheads="1"/>
          </p:cNvSpPr>
          <p:nvPr/>
        </p:nvSpPr>
        <p:spPr>
          <a:xfrm>
            <a:off x="2843808" y="116632"/>
            <a:ext cx="3456384" cy="430887"/>
          </a:xfrm>
          <a:prstGeom prst="rect">
            <a:avLst/>
          </a:prstGeom>
        </p:spPr>
        <p:txBody>
          <a:bodyPr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169" y="700533"/>
            <a:ext cx="3433937" cy="257545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3285510"/>
            <a:ext cx="3444240" cy="2583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15541"/>
          <a:stretch/>
        </p:blipFill>
        <p:spPr>
          <a:xfrm>
            <a:off x="5282553" y="3717032"/>
            <a:ext cx="1835307" cy="2173005"/>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556160"/>
            <a:ext cx="2125834" cy="1592920"/>
          </a:xfrm>
          <a:prstGeom prst="rect">
            <a:avLst/>
          </a:prstGeom>
        </p:spPr>
      </p:pic>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26021"/>
            <a:ext cx="5175051" cy="5293757"/>
          </a:xfrm>
          <a:prstGeom prst="rect">
            <a:avLst/>
          </a:prstGeom>
          <a:noFill/>
          <a:ln w="9525">
            <a:noFill/>
            <a:miter lim="800000"/>
            <a:headEnd/>
            <a:tailEnd/>
          </a:ln>
        </p:spPr>
        <p:txBody>
          <a:bodyPr wrap="square">
            <a:spAutoFit/>
          </a:bodyPr>
          <a:lstStyle/>
          <a:p>
            <a:pPr eaLnBrk="1" hangingPunct="1"/>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esto garantiza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la viabilidad, continuidad y permanencia de especies vulnerables y en peligro de extinción, así </a:t>
            </a:r>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como permitir la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conectividad y el flujo genético entre las dos áreas </a:t>
            </a:r>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protegidas, de especies bajo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riesgo de degradación por fragmentación de hábitats, asegurando así el mantenimiento de la diversidad </a:t>
            </a:r>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biológica y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los procesos ecológicos y evolutivos.</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51</a:t>
            </a:fld>
            <a:endParaRPr lang="es-ES" sz="1000">
              <a:solidFill>
                <a:srgbClr val="00B0F0"/>
              </a:solidFill>
            </a:endParaRPr>
          </a:p>
        </p:txBody>
      </p:sp>
      <p:sp>
        <p:nvSpPr>
          <p:cNvPr id="7" name="Rectangle 2"/>
          <p:cNvSpPr txBox="1">
            <a:spLocks noChangeArrowheads="1"/>
          </p:cNvSpPr>
          <p:nvPr/>
        </p:nvSpPr>
        <p:spPr>
          <a:xfrm>
            <a:off x="2843808" y="116632"/>
            <a:ext cx="3456384" cy="430887"/>
          </a:xfrm>
          <a:prstGeom prst="rect">
            <a:avLst/>
          </a:prstGeom>
        </p:spPr>
        <p:txBody>
          <a:bodyPr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554" y="646555"/>
            <a:ext cx="1946921" cy="2153532"/>
          </a:xfrm>
          <a:prstGeom prst="rect">
            <a:avLst/>
          </a:prstGeom>
        </p:spPr>
      </p:pic>
      <p:sp>
        <p:nvSpPr>
          <p:cNvPr id="11" name="Rectángulo 10"/>
          <p:cNvSpPr/>
          <p:nvPr/>
        </p:nvSpPr>
        <p:spPr>
          <a:xfrm>
            <a:off x="6151004" y="673646"/>
            <a:ext cx="1032334" cy="107722"/>
          </a:xfrm>
          <a:prstGeom prst="rect">
            <a:avLst/>
          </a:prstGeom>
        </p:spPr>
        <p:txBody>
          <a:bodyPr wrap="none" lIns="0" tIns="0" rIns="0" bIns="0">
            <a:spAutoFit/>
          </a:bodyPr>
          <a:lstStyle/>
          <a:p>
            <a:r>
              <a:rPr lang="es-VE" sz="700" dirty="0" smtClean="0">
                <a:solidFill>
                  <a:schemeClr val="bg1"/>
                </a:solidFill>
              </a:rPr>
              <a:t>© Denis </a:t>
            </a:r>
            <a:r>
              <a:rPr lang="es-VE" sz="700" dirty="0">
                <a:solidFill>
                  <a:schemeClr val="bg1"/>
                </a:solidFill>
              </a:rPr>
              <a:t>Alexander Torres</a:t>
            </a:r>
          </a:p>
        </p:txBody>
      </p:sp>
      <p:sp>
        <p:nvSpPr>
          <p:cNvPr id="14" name="Rectángulo 13"/>
          <p:cNvSpPr/>
          <p:nvPr/>
        </p:nvSpPr>
        <p:spPr>
          <a:xfrm>
            <a:off x="7857864" y="4041358"/>
            <a:ext cx="1032334" cy="107722"/>
          </a:xfrm>
          <a:prstGeom prst="rect">
            <a:avLst/>
          </a:prstGeom>
        </p:spPr>
        <p:txBody>
          <a:bodyPr wrap="none" lIns="0" tIns="0" rIns="0" bIns="0">
            <a:spAutoFit/>
          </a:bodyPr>
          <a:lstStyle/>
          <a:p>
            <a:r>
              <a:rPr lang="es-VE" sz="700" dirty="0" smtClean="0">
                <a:solidFill>
                  <a:schemeClr val="bg1"/>
                </a:solidFill>
              </a:rPr>
              <a:t>© Denis </a:t>
            </a:r>
            <a:r>
              <a:rPr lang="es-VE" sz="700" dirty="0">
                <a:solidFill>
                  <a:schemeClr val="bg1"/>
                </a:solidFill>
              </a:rPr>
              <a:t>Alexander Torres</a:t>
            </a:r>
          </a:p>
        </p:txBody>
      </p:sp>
    </p:spTree>
    <p:extLst>
      <p:ext uri="{BB962C8B-B14F-4D97-AF65-F5344CB8AC3E}">
        <p14:creationId xmlns:p14="http://schemas.microsoft.com/office/powerpoint/2010/main" val="23501963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50000"/>
                  </a:schemeClr>
                </a:solidFill>
              </a:rPr>
              <a:t>Diseño y Montaje: O. Pérez, R. Piña y F. Lau - 2015</a:t>
            </a:r>
            <a:endParaRPr lang="es-ES" sz="800" dirty="0">
              <a:solidFill>
                <a:schemeClr val="bg1">
                  <a:lumMod val="50000"/>
                </a:schemeClr>
              </a:solidFill>
            </a:endParaRPr>
          </a:p>
        </p:txBody>
      </p:sp>
      <p:sp>
        <p:nvSpPr>
          <p:cNvPr id="8196" name="2 CuadroTexto"/>
          <p:cNvSpPr txBox="1">
            <a:spLocks noChangeArrowheads="1"/>
          </p:cNvSpPr>
          <p:nvPr/>
        </p:nvSpPr>
        <p:spPr bwMode="auto">
          <a:xfrm>
            <a:off x="107504" y="880259"/>
            <a:ext cx="5112568" cy="4708981"/>
          </a:xfrm>
          <a:prstGeom prst="rect">
            <a:avLst/>
          </a:prstGeom>
          <a:noFill/>
          <a:ln w="9525">
            <a:noFill/>
            <a:miter lim="800000"/>
            <a:headEnd/>
            <a:tailEnd/>
          </a:ln>
        </p:spPr>
        <p:txBody>
          <a:bodyPr wrap="square">
            <a:spAutoFit/>
          </a:bodyPr>
          <a:lstStyle/>
          <a:p>
            <a:pPr eaLnBrk="1" hangingPunct="1"/>
            <a:r>
              <a:rPr lang="es-VE" sz="25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3. Impulsar proyectos complementarios para la creación de Áreas Protegidas a nivel estadal, municipal o comunal, incluyendo los lotes boscosos remanentes fuera de la poligonal del Proyecto de Ampliación del Parque Nacional Terepaima en beneficio directo de las comunidades aledañas y de los ecosistemas hídricos a nivel regional.</a:t>
            </a:r>
            <a:endParaRPr lang="es-VE" sz="25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52</a:t>
            </a:fld>
            <a:endParaRPr lang="es-ES" sz="1000">
              <a:solidFill>
                <a:srgbClr val="00B0F0"/>
              </a:solidFill>
            </a:endParaRPr>
          </a:p>
        </p:txBody>
      </p:sp>
      <p:sp>
        <p:nvSpPr>
          <p:cNvPr id="7" name="Rectangle 2"/>
          <p:cNvSpPr txBox="1">
            <a:spLocks noChangeArrowheads="1"/>
          </p:cNvSpPr>
          <p:nvPr/>
        </p:nvSpPr>
        <p:spPr>
          <a:xfrm>
            <a:off x="2843808" y="116632"/>
            <a:ext cx="3456384" cy="430887"/>
          </a:xfrm>
          <a:prstGeom prst="rect">
            <a:avLst/>
          </a:prstGeom>
        </p:spPr>
        <p:txBody>
          <a:bodyPr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392" y="567730"/>
            <a:ext cx="3583946" cy="268796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392" y="3268340"/>
            <a:ext cx="3583946" cy="2687960"/>
          </a:xfrm>
          <a:prstGeom prst="rect">
            <a:avLst/>
          </a:prstGeom>
        </p:spPr>
      </p:pic>
    </p:spTree>
    <p:extLst>
      <p:ext uri="{BB962C8B-B14F-4D97-AF65-F5344CB8AC3E}">
        <p14:creationId xmlns:p14="http://schemas.microsoft.com/office/powerpoint/2010/main" val="69412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33673" y="824220"/>
            <a:ext cx="2998167" cy="490903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Constitución de la República Bolivariana de Venezuela.</a:t>
            </a: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Convención sobre el Comercio Internacional de Especies Amenazadas</a:t>
            </a:r>
            <a:r>
              <a:rPr lang="es-ES" sz="2800" b="1" dirty="0" smtClean="0">
                <a:ln w="12700">
                  <a:solidFill>
                    <a:schemeClr val="tx1">
                      <a:lumMod val="95000"/>
                      <a:lumOff val="5000"/>
                    </a:schemeClr>
                  </a:solidFill>
                </a:ln>
                <a:solidFill>
                  <a:srgbClr val="336600"/>
                </a:solidFill>
              </a:rPr>
              <a:t>.</a:t>
            </a:r>
            <a:endParaRPr lang="es-ES" sz="28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53</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007" y="728133"/>
            <a:ext cx="2686040" cy="3875829"/>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87" y="3284538"/>
            <a:ext cx="2676641" cy="259273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spTree>
    <p:extLst>
      <p:ext uri="{BB962C8B-B14F-4D97-AF65-F5344CB8AC3E}">
        <p14:creationId xmlns:p14="http://schemas.microsoft.com/office/powerpoint/2010/main" val="3028984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18925" y="776772"/>
            <a:ext cx="4179742" cy="4985980"/>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ln w="12700">
                  <a:solidFill>
                    <a:schemeClr val="tx1">
                      <a:lumMod val="95000"/>
                      <a:lumOff val="5000"/>
                    </a:schemeClr>
                  </a:solidFill>
                </a:ln>
                <a:solidFill>
                  <a:srgbClr val="336600"/>
                </a:solidFill>
              </a:rPr>
              <a:t>Ley Orgánica del Ambiente.</a:t>
            </a:r>
          </a:p>
          <a:p>
            <a:pPr marL="342900" indent="-342900" eaLnBrk="1" hangingPunct="1">
              <a:spcAft>
                <a:spcPts val="600"/>
              </a:spcAft>
              <a:buClr>
                <a:srgbClr val="FF0000"/>
              </a:buClr>
              <a:buFont typeface="Wingdings" panose="05000000000000000000" pitchFamily="2" charset="2"/>
              <a:buChar char="Ø"/>
              <a:defRPr/>
            </a:pPr>
            <a:r>
              <a:rPr lang="es-ES" sz="2400" b="1" dirty="0">
                <a:ln w="12700">
                  <a:solidFill>
                    <a:schemeClr val="tx1">
                      <a:lumMod val="95000"/>
                      <a:lumOff val="5000"/>
                    </a:schemeClr>
                  </a:solidFill>
                </a:ln>
                <a:solidFill>
                  <a:srgbClr val="336600"/>
                </a:solidFill>
              </a:rPr>
              <a:t>Ley Orgánica para la Ordenación del Territorio.</a:t>
            </a:r>
          </a:p>
          <a:p>
            <a:pPr marL="342900" indent="-342900" eaLnBrk="1" hangingPunct="1">
              <a:spcAft>
                <a:spcPts val="600"/>
              </a:spcAft>
              <a:buClr>
                <a:srgbClr val="FF0000"/>
              </a:buClr>
              <a:buFont typeface="Wingdings" panose="05000000000000000000" pitchFamily="2" charset="2"/>
              <a:buChar char="Ø"/>
              <a:defRPr/>
            </a:pPr>
            <a:r>
              <a:rPr lang="es-ES" sz="2400" b="1" dirty="0">
                <a:ln w="12700">
                  <a:solidFill>
                    <a:schemeClr val="tx1">
                      <a:lumMod val="95000"/>
                      <a:lumOff val="5000"/>
                    </a:schemeClr>
                  </a:solidFill>
                </a:ln>
                <a:solidFill>
                  <a:srgbClr val="336600"/>
                </a:solidFill>
              </a:rPr>
              <a:t>Ley Orgánica de Turismo</a:t>
            </a:r>
            <a:r>
              <a:rPr lang="es-ES" sz="24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ES" sz="2400" b="1" dirty="0">
                <a:ln w="12700">
                  <a:solidFill>
                    <a:schemeClr val="tx1">
                      <a:lumMod val="95000"/>
                      <a:lumOff val="5000"/>
                    </a:schemeClr>
                  </a:solidFill>
                </a:ln>
                <a:solidFill>
                  <a:srgbClr val="336600"/>
                </a:solidFill>
              </a:rPr>
              <a:t>Ley de Diversidad Biológica.</a:t>
            </a:r>
          </a:p>
          <a:p>
            <a:pPr marL="342900" indent="-342900" eaLnBrk="1" hangingPunct="1">
              <a:spcAft>
                <a:spcPts val="600"/>
              </a:spcAft>
              <a:buClr>
                <a:srgbClr val="FF0000"/>
              </a:buClr>
              <a:buFont typeface="Wingdings" panose="05000000000000000000" pitchFamily="2" charset="2"/>
              <a:buChar char="Ø"/>
              <a:defRPr/>
            </a:pPr>
            <a:r>
              <a:rPr lang="es-ES" sz="2400" b="1" dirty="0">
                <a:ln w="12700">
                  <a:solidFill>
                    <a:schemeClr val="tx1">
                      <a:lumMod val="95000"/>
                      <a:lumOff val="5000"/>
                    </a:schemeClr>
                  </a:solidFill>
                </a:ln>
                <a:solidFill>
                  <a:srgbClr val="336600"/>
                </a:solidFill>
              </a:rPr>
              <a:t>Ley de Aguas.</a:t>
            </a:r>
          </a:p>
          <a:p>
            <a:pPr marL="342900" indent="-342900" eaLnBrk="1" hangingPunct="1">
              <a:spcAft>
                <a:spcPts val="600"/>
              </a:spcAft>
              <a:buClr>
                <a:srgbClr val="FF0000"/>
              </a:buClr>
              <a:buFont typeface="Wingdings" panose="05000000000000000000" pitchFamily="2" charset="2"/>
              <a:buChar char="Ø"/>
              <a:defRPr/>
            </a:pPr>
            <a:r>
              <a:rPr lang="es-ES" sz="2400" b="1" dirty="0">
                <a:ln w="12700">
                  <a:solidFill>
                    <a:schemeClr val="tx1">
                      <a:lumMod val="95000"/>
                      <a:lumOff val="5000"/>
                    </a:schemeClr>
                  </a:solidFill>
                </a:ln>
                <a:solidFill>
                  <a:srgbClr val="336600"/>
                </a:solidFill>
              </a:rPr>
              <a:t>Ley de Bosques.</a:t>
            </a:r>
          </a:p>
          <a:p>
            <a:pPr marL="342900" indent="-342900" eaLnBrk="1" hangingPunct="1">
              <a:spcAft>
                <a:spcPts val="600"/>
              </a:spcAft>
              <a:buClr>
                <a:srgbClr val="FF0000"/>
              </a:buClr>
              <a:buFont typeface="Wingdings" panose="05000000000000000000" pitchFamily="2" charset="2"/>
              <a:buChar char="Ø"/>
              <a:defRPr/>
            </a:pPr>
            <a:r>
              <a:rPr lang="es-ES" sz="2400" b="1" dirty="0">
                <a:ln w="12700">
                  <a:solidFill>
                    <a:schemeClr val="tx1">
                      <a:lumMod val="95000"/>
                      <a:lumOff val="5000"/>
                    </a:schemeClr>
                  </a:solidFill>
                </a:ln>
                <a:solidFill>
                  <a:srgbClr val="336600"/>
                </a:solidFill>
              </a:rPr>
              <a:t>Ley Penal del Ambiente</a:t>
            </a:r>
            <a:r>
              <a:rPr lang="es-ES" sz="2400" b="1" dirty="0" smtClean="0">
                <a:ln w="12700">
                  <a:solidFill>
                    <a:schemeClr val="tx1">
                      <a:lumMod val="95000"/>
                      <a:lumOff val="5000"/>
                    </a:schemeClr>
                  </a:solidFill>
                </a:ln>
                <a:solidFill>
                  <a:srgbClr val="336600"/>
                </a:solidFill>
              </a:rPr>
              <a:t>.</a:t>
            </a:r>
            <a:endParaRPr lang="es-ES" sz="24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54</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4" name="Rectángulo 3"/>
          <p:cNvSpPr/>
          <p:nvPr/>
        </p:nvSpPr>
        <p:spPr>
          <a:xfrm>
            <a:off x="7430449" y="3859727"/>
            <a:ext cx="14401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VE"/>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163" y="1340768"/>
            <a:ext cx="4845333" cy="272550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spTree>
    <p:extLst>
      <p:ext uri="{BB962C8B-B14F-4D97-AF65-F5344CB8AC3E}">
        <p14:creationId xmlns:p14="http://schemas.microsoft.com/office/powerpoint/2010/main" val="38319008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33673" y="936878"/>
            <a:ext cx="4150295" cy="4724370"/>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600" b="1" dirty="0" smtClean="0">
                <a:ln w="12700">
                  <a:solidFill>
                    <a:schemeClr val="tx1">
                      <a:lumMod val="95000"/>
                      <a:lumOff val="5000"/>
                    </a:schemeClr>
                  </a:solidFill>
                </a:ln>
                <a:solidFill>
                  <a:srgbClr val="336600"/>
                </a:solidFill>
              </a:rPr>
              <a:t>Ley </a:t>
            </a:r>
            <a:r>
              <a:rPr lang="es-ES" sz="2600" b="1" dirty="0">
                <a:ln w="12700">
                  <a:solidFill>
                    <a:schemeClr val="tx1">
                      <a:lumMod val="95000"/>
                      <a:lumOff val="5000"/>
                    </a:schemeClr>
                  </a:solidFill>
                </a:ln>
                <a:solidFill>
                  <a:srgbClr val="336600"/>
                </a:solidFill>
              </a:rPr>
              <a:t>Orgánica de los Consejos Comunales.</a:t>
            </a:r>
          </a:p>
          <a:p>
            <a:pPr marL="342900" indent="-342900" eaLnBrk="1" hangingPunct="1">
              <a:spcAft>
                <a:spcPts val="600"/>
              </a:spcAft>
              <a:buClr>
                <a:srgbClr val="FF0000"/>
              </a:buClr>
              <a:buFont typeface="Wingdings" panose="05000000000000000000" pitchFamily="2" charset="2"/>
              <a:buChar char="Ø"/>
              <a:defRPr/>
            </a:pPr>
            <a:r>
              <a:rPr lang="es-ES" sz="2600" b="1" dirty="0">
                <a:ln w="12700">
                  <a:solidFill>
                    <a:schemeClr val="tx1">
                      <a:lumMod val="95000"/>
                      <a:lumOff val="5000"/>
                    </a:schemeClr>
                  </a:solidFill>
                </a:ln>
                <a:solidFill>
                  <a:srgbClr val="336600"/>
                </a:solidFill>
              </a:rPr>
              <a:t>Ley Orgánica de las Comunas.</a:t>
            </a:r>
          </a:p>
          <a:p>
            <a:pPr marL="342900" indent="-342900" eaLnBrk="1" hangingPunct="1">
              <a:spcAft>
                <a:spcPts val="600"/>
              </a:spcAft>
              <a:buClr>
                <a:srgbClr val="FF0000"/>
              </a:buClr>
              <a:buFont typeface="Wingdings" panose="05000000000000000000" pitchFamily="2" charset="2"/>
              <a:buChar char="Ø"/>
              <a:defRPr/>
            </a:pPr>
            <a:r>
              <a:rPr lang="es-ES" sz="2600" b="1" dirty="0">
                <a:ln w="12700">
                  <a:solidFill>
                    <a:schemeClr val="tx1">
                      <a:lumMod val="95000"/>
                      <a:lumOff val="5000"/>
                    </a:schemeClr>
                  </a:solidFill>
                </a:ln>
                <a:solidFill>
                  <a:srgbClr val="336600"/>
                </a:solidFill>
              </a:rPr>
              <a:t>Ley Orgánica de Participación Ciudadana</a:t>
            </a:r>
            <a:r>
              <a:rPr lang="es-ES" sz="26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VE" altLang="es-VE" sz="2600" b="1" dirty="0">
                <a:ln w="12700">
                  <a:solidFill>
                    <a:schemeClr val="tx1">
                      <a:lumMod val="95000"/>
                      <a:lumOff val="5000"/>
                    </a:schemeClr>
                  </a:solidFill>
                </a:ln>
                <a:solidFill>
                  <a:srgbClr val="336600"/>
                </a:solidFill>
              </a:rPr>
              <a:t>Ley Orgánica de Pueblos y Comunidades Indígenas</a:t>
            </a:r>
            <a:r>
              <a:rPr lang="es-VE" altLang="es-VE" sz="2600" b="1" dirty="0" smtClean="0">
                <a:ln w="12700">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55</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52736"/>
            <a:ext cx="2773449" cy="4149080"/>
          </a:xfrm>
          <a:prstGeom prst="rect">
            <a:avLst/>
          </a:prstGeom>
        </p:spPr>
      </p:pic>
    </p:spTree>
    <p:extLst>
      <p:ext uri="{BB962C8B-B14F-4D97-AF65-F5344CB8AC3E}">
        <p14:creationId xmlns:p14="http://schemas.microsoft.com/office/powerpoint/2010/main" val="16837772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3" y="1391865"/>
            <a:ext cx="4392489" cy="369331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altLang="es-VE" sz="2800" b="1" dirty="0">
                <a:ln w="12700">
                  <a:solidFill>
                    <a:schemeClr val="tx1">
                      <a:lumMod val="95000"/>
                      <a:lumOff val="5000"/>
                    </a:schemeClr>
                  </a:solidFill>
                </a:ln>
                <a:solidFill>
                  <a:srgbClr val="336600"/>
                </a:solidFill>
              </a:rPr>
              <a:t>Ley Orgánica de Seguridad de la Nación.</a:t>
            </a:r>
            <a:endParaRPr lang="es-ES" sz="2800" b="1" dirty="0">
              <a:ln w="12700">
                <a:solidFill>
                  <a:schemeClr val="tx1">
                    <a:lumMod val="95000"/>
                    <a:lumOff val="5000"/>
                  </a:schemeClr>
                </a:solidFill>
              </a:ln>
              <a:solidFill>
                <a:srgbClr val="336600"/>
              </a:solidFill>
            </a:endParaRPr>
          </a:p>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Ley del Plan </a:t>
            </a:r>
            <a:r>
              <a:rPr lang="es-ES" sz="2800" b="1" dirty="0">
                <a:ln w="12700">
                  <a:solidFill>
                    <a:schemeClr val="tx1">
                      <a:lumMod val="95000"/>
                      <a:lumOff val="5000"/>
                    </a:schemeClr>
                  </a:solidFill>
                </a:ln>
                <a:solidFill>
                  <a:srgbClr val="336600"/>
                </a:solidFill>
              </a:rPr>
              <a:t>de la Patria</a:t>
            </a:r>
            <a:r>
              <a:rPr lang="es-ES" sz="28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Ley de los Consejos Locales de Planificación.</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56</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388" t="-1461" r="1388" b="27002"/>
          <a:stretch/>
        </p:blipFill>
        <p:spPr>
          <a:xfrm>
            <a:off x="4716016" y="853954"/>
            <a:ext cx="4267671" cy="4808764"/>
          </a:xfrm>
          <a:prstGeom prst="rect">
            <a:avLst/>
          </a:prstGeom>
        </p:spPr>
      </p:pic>
    </p:spTree>
    <p:extLst>
      <p:ext uri="{BB962C8B-B14F-4D97-AF65-F5344CB8AC3E}">
        <p14:creationId xmlns:p14="http://schemas.microsoft.com/office/powerpoint/2010/main" val="36667781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90964"/>
            <a:ext cx="8712968" cy="3170099"/>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VE" sz="2500" b="1" dirty="0">
                <a:ln w="12700">
                  <a:solidFill>
                    <a:schemeClr val="tx1">
                      <a:lumMod val="95000"/>
                      <a:lumOff val="5000"/>
                    </a:schemeClr>
                  </a:solidFill>
                </a:ln>
                <a:solidFill>
                  <a:srgbClr val="336600"/>
                </a:solidFill>
              </a:rPr>
              <a:t>Decreto N° 1.489, mediante el cual se crea el Órgano Superior para el Manejo Integral del Sistema Nacional de Parques y Monumentos Naturales de Venezuela, como Unidad Administrativa, adscrita a la Presidencia de la República, de la cual dependerá la asignación de su presupuesto anual y el suministro de los recursos necesarios para el cumplimiento de sus funciones</a:t>
            </a:r>
            <a:r>
              <a:rPr lang="es-VE" sz="2500" b="1" dirty="0" smtClean="0">
                <a:ln w="12700">
                  <a:solidFill>
                    <a:schemeClr val="tx1">
                      <a:lumMod val="95000"/>
                      <a:lumOff val="5000"/>
                    </a:schemeClr>
                  </a:solidFill>
                </a:ln>
                <a:solidFill>
                  <a:srgbClr val="336600"/>
                </a:solidFill>
              </a:rPr>
              <a:t>.</a:t>
            </a:r>
            <a:endParaRPr lang="es-VE" sz="2500" dirty="0">
              <a:ln w="12700">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57</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8" y="3990316"/>
            <a:ext cx="2986841" cy="131089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3633925"/>
            <a:ext cx="5718128" cy="2099331"/>
          </a:xfrm>
          <a:prstGeom prst="rect">
            <a:avLst/>
          </a:prstGeom>
        </p:spPr>
      </p:pic>
    </p:spTree>
    <p:extLst>
      <p:ext uri="{BB962C8B-B14F-4D97-AF65-F5344CB8AC3E}">
        <p14:creationId xmlns:p14="http://schemas.microsoft.com/office/powerpoint/2010/main" val="1380140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20520" y="744712"/>
            <a:ext cx="4379472" cy="5047536"/>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ES" sz="2400" b="1" dirty="0" smtClean="0">
                <a:ln w="12700">
                  <a:solidFill>
                    <a:schemeClr val="tx1">
                      <a:lumMod val="95000"/>
                      <a:lumOff val="5000"/>
                    </a:schemeClr>
                  </a:solidFill>
                </a:ln>
                <a:solidFill>
                  <a:srgbClr val="336600"/>
                </a:solidFill>
              </a:rPr>
              <a:t>Reglamento </a:t>
            </a:r>
            <a:r>
              <a:rPr lang="es-ES" sz="2400" b="1" dirty="0">
                <a:ln w="12700">
                  <a:solidFill>
                    <a:schemeClr val="tx1">
                      <a:lumMod val="95000"/>
                      <a:lumOff val="5000"/>
                    </a:schemeClr>
                  </a:solidFill>
                </a:ln>
                <a:solidFill>
                  <a:srgbClr val="336600"/>
                </a:solidFill>
              </a:rPr>
              <a:t>Parcial de la Ley Orgánica para la Ordenación del Territorio sobre la Administración y Manejo de Parques Nacionales y Monumentos Naturales (Decreto 276</a:t>
            </a:r>
            <a:r>
              <a:rPr lang="es-ES" sz="2400" b="1" dirty="0" smtClean="0">
                <a:ln w="12700">
                  <a:solidFill>
                    <a:schemeClr val="tx1">
                      <a:lumMod val="95000"/>
                      <a:lumOff val="5000"/>
                    </a:schemeClr>
                  </a:solidFill>
                </a:ln>
                <a:solidFill>
                  <a:srgbClr val="336600"/>
                </a:solidFill>
              </a:rPr>
              <a:t>°).</a:t>
            </a:r>
          </a:p>
          <a:p>
            <a:pPr marL="342900" indent="-342900" algn="just" eaLnBrk="1" hangingPunct="1">
              <a:spcAft>
                <a:spcPts val="600"/>
              </a:spcAft>
              <a:buClr>
                <a:srgbClr val="FF0000"/>
              </a:buClr>
              <a:buFont typeface="Wingdings" panose="05000000000000000000" pitchFamily="2" charset="2"/>
              <a:buChar char="Ø"/>
              <a:defRPr/>
            </a:pPr>
            <a:r>
              <a:rPr lang="es-VE" sz="2400" b="1" dirty="0">
                <a:ln w="12700">
                  <a:solidFill>
                    <a:schemeClr val="tx1">
                      <a:lumMod val="95000"/>
                      <a:lumOff val="5000"/>
                    </a:schemeClr>
                  </a:solidFill>
                </a:ln>
                <a:solidFill>
                  <a:srgbClr val="336600"/>
                </a:solidFill>
              </a:rPr>
              <a:t>Decreto de Creación del Parque Nacional “Yacambú”.</a:t>
            </a:r>
          </a:p>
          <a:p>
            <a:pPr marL="342900" indent="-342900" algn="just" eaLnBrk="1" hangingPunct="1">
              <a:spcAft>
                <a:spcPts val="600"/>
              </a:spcAft>
              <a:buClr>
                <a:srgbClr val="FF0000"/>
              </a:buClr>
              <a:buFont typeface="Wingdings" panose="05000000000000000000" pitchFamily="2" charset="2"/>
              <a:buChar char="Ø"/>
              <a:defRPr/>
            </a:pPr>
            <a:r>
              <a:rPr lang="es-VE" sz="2400" b="1" dirty="0">
                <a:ln w="12700">
                  <a:solidFill>
                    <a:schemeClr val="tx1">
                      <a:lumMod val="95000"/>
                      <a:lumOff val="5000"/>
                    </a:schemeClr>
                  </a:solidFill>
                </a:ln>
                <a:solidFill>
                  <a:srgbClr val="336600"/>
                </a:solidFill>
              </a:rPr>
              <a:t>Decreto de Creación del Parque Nacional “Terepaima</a:t>
            </a:r>
            <a:r>
              <a:rPr lang="es-VE" sz="2400" b="1" dirty="0" smtClean="0">
                <a:ln w="12700">
                  <a:solidFill>
                    <a:schemeClr val="tx1">
                      <a:lumMod val="95000"/>
                      <a:lumOff val="5000"/>
                    </a:schemeClr>
                  </a:solidFill>
                </a:ln>
                <a:solidFill>
                  <a:srgbClr val="336600"/>
                </a:solidFill>
              </a:rPr>
              <a:t>”</a:t>
            </a:r>
            <a:endParaRPr lang="es-ES" sz="24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58</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Picture 2" descr="C:\Users\DGeneral_2\Desktop\Mapa PN y MN\P-N_prueba.bmp"/>
          <p:cNvPicPr>
            <a:picLocks noChangeAspect="1" noChangeArrowheads="1"/>
          </p:cNvPicPr>
          <p:nvPr/>
        </p:nvPicPr>
        <p:blipFill rotWithShape="1">
          <a:blip r:embed="rId2"/>
          <a:srcRect l="1037" t="592" r="1999" b="1652"/>
          <a:stretch/>
        </p:blipFill>
        <p:spPr bwMode="auto">
          <a:xfrm>
            <a:off x="4572000" y="2213530"/>
            <a:ext cx="4320480" cy="3563283"/>
          </a:xfrm>
          <a:prstGeom prst="rect">
            <a:avLst/>
          </a:prstGeom>
          <a:noFill/>
          <a:ln w="9525">
            <a:noFill/>
            <a:miter lim="800000"/>
            <a:headEnd/>
            <a:tailEnd/>
          </a:ln>
        </p:spPr>
      </p:pic>
      <p:pic>
        <p:nvPicPr>
          <p:cNvPr id="9" name="Picture 1" descr="D:\MIS DOCUMENTOS\FORMATOS\LOGO_INPARQUES.jpg"/>
          <p:cNvPicPr>
            <a:picLocks noChangeAspect="1" noChangeArrowheads="1"/>
          </p:cNvPicPr>
          <p:nvPr/>
        </p:nvPicPr>
        <p:blipFill>
          <a:blip r:embed="rId3"/>
          <a:srcRect/>
          <a:stretch>
            <a:fillRect/>
          </a:stretch>
        </p:blipFill>
        <p:spPr bwMode="auto">
          <a:xfrm>
            <a:off x="7670076" y="744712"/>
            <a:ext cx="1217642" cy="1372872"/>
          </a:xfrm>
          <a:prstGeom prst="rect">
            <a:avLst/>
          </a:prstGeom>
          <a:noFill/>
          <a:ln w="9525">
            <a:noFill/>
            <a:miter lim="800000"/>
            <a:headEnd/>
            <a:tailEnd/>
          </a:ln>
        </p:spPr>
      </p:pic>
    </p:spTree>
    <p:extLst>
      <p:ext uri="{BB962C8B-B14F-4D97-AF65-F5344CB8AC3E}">
        <p14:creationId xmlns:p14="http://schemas.microsoft.com/office/powerpoint/2010/main" val="6806385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35268" y="764704"/>
            <a:ext cx="4058194" cy="504753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300" b="1" dirty="0">
                <a:ln w="12700">
                  <a:solidFill>
                    <a:schemeClr val="tx1">
                      <a:lumMod val="95000"/>
                      <a:lumOff val="5000"/>
                    </a:schemeClr>
                  </a:solidFill>
                </a:ln>
                <a:solidFill>
                  <a:srgbClr val="336600"/>
                </a:solidFill>
              </a:rPr>
              <a:t>En el Plan de Acción del V Congreso Mundial de Parques (</a:t>
            </a:r>
            <a:r>
              <a:rPr lang="es-MX" sz="2300" b="1" dirty="0" err="1">
                <a:ln w="12700">
                  <a:solidFill>
                    <a:schemeClr val="tx1">
                      <a:lumMod val="95000"/>
                      <a:lumOff val="5000"/>
                    </a:schemeClr>
                  </a:solidFill>
                </a:ln>
                <a:solidFill>
                  <a:srgbClr val="336600"/>
                </a:solidFill>
              </a:rPr>
              <a:t>Durban</a:t>
            </a:r>
            <a:r>
              <a:rPr lang="es-MX" sz="2300" b="1" dirty="0">
                <a:ln w="12700">
                  <a:solidFill>
                    <a:schemeClr val="tx1">
                      <a:lumMod val="95000"/>
                      <a:lumOff val="5000"/>
                    </a:schemeClr>
                  </a:solidFill>
                </a:ln>
                <a:solidFill>
                  <a:srgbClr val="336600"/>
                </a:solidFill>
              </a:rPr>
              <a:t> 2.003), se </a:t>
            </a:r>
            <a:r>
              <a:rPr lang="es-MX" sz="2300" b="1" dirty="0" smtClean="0">
                <a:ln w="12700">
                  <a:solidFill>
                    <a:schemeClr val="tx1">
                      <a:lumMod val="95000"/>
                      <a:lumOff val="5000"/>
                    </a:schemeClr>
                  </a:solidFill>
                </a:ln>
                <a:solidFill>
                  <a:srgbClr val="336600"/>
                </a:solidFill>
              </a:rPr>
              <a:t>insta </a:t>
            </a:r>
            <a:r>
              <a:rPr lang="es-MX" sz="2300" b="1" dirty="0">
                <a:ln w="12700">
                  <a:solidFill>
                    <a:schemeClr val="tx1">
                      <a:lumMod val="95000"/>
                      <a:lumOff val="5000"/>
                    </a:schemeClr>
                  </a:solidFill>
                </a:ln>
                <a:solidFill>
                  <a:srgbClr val="336600"/>
                </a:solidFill>
              </a:rPr>
              <a:t>a las autoridades a aplicar la ordenación dentro de sus áreas protegidas y sus alrededores, considerando como estrategias de conservación el establecimiento de redes y “corredores ecológicos</a:t>
            </a:r>
            <a:r>
              <a:rPr lang="es-MX" sz="2300" b="1" dirty="0" smtClean="0">
                <a:ln w="12700">
                  <a:solidFill>
                    <a:schemeClr val="tx1">
                      <a:lumMod val="95000"/>
                      <a:lumOff val="5000"/>
                    </a:schemeClr>
                  </a:solidFill>
                </a:ln>
                <a:solidFill>
                  <a:srgbClr val="336600"/>
                </a:solidFill>
              </a:rPr>
              <a:t>”.</a:t>
            </a:r>
            <a:endParaRPr lang="es-ES" sz="23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59</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7" y="707592"/>
            <a:ext cx="3672409" cy="5104648"/>
          </a:xfrm>
          <a:prstGeom prst="rect">
            <a:avLst/>
          </a:prstGeom>
        </p:spPr>
      </p:pic>
    </p:spTree>
    <p:extLst>
      <p:ext uri="{BB962C8B-B14F-4D97-AF65-F5344CB8AC3E}">
        <p14:creationId xmlns:p14="http://schemas.microsoft.com/office/powerpoint/2010/main" val="63728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36352"/>
            <a:ext cx="4561556" cy="304698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400" b="1" dirty="0" smtClean="0">
                <a:ln>
                  <a:solidFill>
                    <a:schemeClr val="tx1">
                      <a:lumMod val="95000"/>
                      <a:lumOff val="5000"/>
                    </a:schemeClr>
                  </a:solidFill>
                </a:ln>
                <a:solidFill>
                  <a:srgbClr val="336600"/>
                </a:solidFill>
              </a:rPr>
              <a:t>En </a:t>
            </a:r>
            <a:r>
              <a:rPr lang="es-MX" sz="2400" b="1" dirty="0">
                <a:ln>
                  <a:solidFill>
                    <a:schemeClr val="tx1">
                      <a:lumMod val="95000"/>
                      <a:lumOff val="5000"/>
                    </a:schemeClr>
                  </a:solidFill>
                </a:ln>
                <a:solidFill>
                  <a:srgbClr val="336600"/>
                </a:solidFill>
              </a:rPr>
              <a:t>1.975, cuando se presenta la propuesta de creación del Parque Nacional Terepaima, </a:t>
            </a:r>
            <a:r>
              <a:rPr lang="es-MX" sz="2400" b="1" dirty="0" err="1">
                <a:ln>
                  <a:solidFill>
                    <a:schemeClr val="tx1">
                      <a:lumMod val="95000"/>
                      <a:lumOff val="5000"/>
                    </a:schemeClr>
                  </a:solidFill>
                </a:ln>
                <a:solidFill>
                  <a:srgbClr val="336600"/>
                </a:solidFill>
              </a:rPr>
              <a:t>Miyel</a:t>
            </a:r>
            <a:r>
              <a:rPr lang="es-MX" sz="2400" b="1" dirty="0">
                <a:ln>
                  <a:solidFill>
                    <a:schemeClr val="tx1">
                      <a:lumMod val="95000"/>
                      <a:lumOff val="5000"/>
                    </a:schemeClr>
                  </a:solidFill>
                </a:ln>
                <a:solidFill>
                  <a:srgbClr val="336600"/>
                </a:solidFill>
              </a:rPr>
              <a:t> Rodríguez y Robert Smith hacen mención a la necesidad de la protección de la Sierra de Portuguesa</a:t>
            </a:r>
            <a:r>
              <a:rPr lang="es-MX" sz="2400" b="1" dirty="0" smtClean="0">
                <a:ln>
                  <a:solidFill>
                    <a:schemeClr val="tx1">
                      <a:lumMod val="95000"/>
                      <a:lumOff val="5000"/>
                    </a:schemeClr>
                  </a:solidFill>
                </a:ln>
                <a:solidFill>
                  <a:srgbClr val="336600"/>
                </a:solidFill>
              </a:rPr>
              <a:t>.</a:t>
            </a:r>
            <a:endParaRPr lang="es-VE" sz="23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a:t>
            </a:fld>
            <a:endParaRPr lang="es-ES" sz="1000">
              <a:solidFill>
                <a:srgbClr val="00B0F0"/>
              </a:solidFill>
            </a:endParaRPr>
          </a:p>
        </p:txBody>
      </p:sp>
      <p:sp>
        <p:nvSpPr>
          <p:cNvPr id="7" name="Rectangle 2"/>
          <p:cNvSpPr txBox="1">
            <a:spLocks noChangeArrowheads="1"/>
          </p:cNvSpPr>
          <p:nvPr/>
        </p:nvSpPr>
        <p:spPr>
          <a:xfrm>
            <a:off x="2915816" y="116632"/>
            <a:ext cx="3334144"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492" y="694609"/>
            <a:ext cx="3994972" cy="5169964"/>
          </a:xfrm>
          <a:prstGeom prst="rect">
            <a:avLst/>
          </a:prstGeom>
        </p:spPr>
      </p:pic>
    </p:spTree>
    <p:extLst>
      <p:ext uri="{BB962C8B-B14F-4D97-AF65-F5344CB8AC3E}">
        <p14:creationId xmlns:p14="http://schemas.microsoft.com/office/powerpoint/2010/main" val="4268439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22252" y="1086531"/>
            <a:ext cx="3529838" cy="4401205"/>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Parques </a:t>
            </a:r>
            <a:r>
              <a:rPr lang="es-ES" sz="2800" b="1" dirty="0">
                <a:ln w="12700">
                  <a:solidFill>
                    <a:schemeClr val="tx1">
                      <a:lumMod val="95000"/>
                      <a:lumOff val="5000"/>
                    </a:schemeClr>
                  </a:solidFill>
                </a:ln>
                <a:solidFill>
                  <a:srgbClr val="336600"/>
                </a:solidFill>
              </a:rPr>
              <a:t>Nacionales y Otras Áreas Protegidas: Informe Nacional 2007. </a:t>
            </a:r>
            <a:r>
              <a:rPr lang="es-ES" sz="2800" b="1" dirty="0" smtClean="0">
                <a:ln w="12700">
                  <a:solidFill>
                    <a:schemeClr val="tx1">
                      <a:lumMod val="95000"/>
                      <a:lumOff val="5000"/>
                    </a:schemeClr>
                  </a:solidFill>
                </a:ln>
                <a:solidFill>
                  <a:srgbClr val="336600"/>
                </a:solidFill>
              </a:rPr>
              <a:t/>
            </a:r>
            <a:br>
              <a:rPr lang="es-ES" sz="2800" b="1" dirty="0" smtClean="0">
                <a:ln w="12700">
                  <a:solidFill>
                    <a:schemeClr val="tx1">
                      <a:lumMod val="95000"/>
                      <a:lumOff val="5000"/>
                    </a:schemeClr>
                  </a:solidFill>
                </a:ln>
                <a:solidFill>
                  <a:srgbClr val="336600"/>
                </a:solidFill>
              </a:rPr>
            </a:br>
            <a:r>
              <a:rPr lang="es-ES" sz="2800" b="1" dirty="0" smtClean="0">
                <a:ln w="12700">
                  <a:solidFill>
                    <a:schemeClr val="tx1">
                      <a:lumMod val="95000"/>
                      <a:lumOff val="5000"/>
                    </a:schemeClr>
                  </a:solidFill>
                </a:ln>
                <a:solidFill>
                  <a:srgbClr val="336600"/>
                </a:solidFill>
              </a:rPr>
              <a:t>II </a:t>
            </a:r>
            <a:r>
              <a:rPr lang="es-ES" sz="2800" b="1" dirty="0">
                <a:ln w="12700">
                  <a:solidFill>
                    <a:schemeClr val="tx1">
                      <a:lumMod val="95000"/>
                      <a:lumOff val="5000"/>
                    </a:schemeClr>
                  </a:solidFill>
                </a:ln>
                <a:solidFill>
                  <a:srgbClr val="336600"/>
                </a:solidFill>
              </a:rPr>
              <a:t>Congreso Latinoamericano, Bariloche, Argentina</a:t>
            </a:r>
            <a:r>
              <a:rPr lang="es-ES" sz="2800" b="1" dirty="0" smtClean="0">
                <a:ln w="12700">
                  <a:solidFill>
                    <a:schemeClr val="tx1">
                      <a:lumMod val="95000"/>
                      <a:lumOff val="5000"/>
                    </a:schemeClr>
                  </a:solidFill>
                </a:ln>
                <a:solidFill>
                  <a:srgbClr val="336600"/>
                </a:solidFill>
              </a:rPr>
              <a:t>.</a:t>
            </a:r>
            <a:endParaRPr lang="es-ES" sz="28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60</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707444"/>
            <a:ext cx="3960440" cy="5126909"/>
          </a:xfrm>
          <a:prstGeom prst="rect">
            <a:avLst/>
          </a:prstGeom>
        </p:spPr>
      </p:pic>
    </p:spTree>
    <p:extLst>
      <p:ext uri="{BB962C8B-B14F-4D97-AF65-F5344CB8AC3E}">
        <p14:creationId xmlns:p14="http://schemas.microsoft.com/office/powerpoint/2010/main" val="28046214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297782" y="836712"/>
            <a:ext cx="2546026" cy="267765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Estrategia </a:t>
            </a:r>
            <a:r>
              <a:rPr lang="es-ES" sz="2800" b="1" dirty="0">
                <a:ln w="12700">
                  <a:solidFill>
                    <a:schemeClr val="tx1">
                      <a:lumMod val="95000"/>
                      <a:lumOff val="5000"/>
                    </a:schemeClr>
                  </a:solidFill>
                </a:ln>
                <a:solidFill>
                  <a:srgbClr val="336600"/>
                </a:solidFill>
              </a:rPr>
              <a:t>Nacional de Diversidad Biológica y su Plan de Acción</a:t>
            </a:r>
            <a:r>
              <a:rPr lang="es-ES" sz="2800" b="1" dirty="0" smtClean="0">
                <a:ln w="12700">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61</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341" y="692696"/>
            <a:ext cx="3596895" cy="5157192"/>
          </a:xfrm>
          <a:prstGeom prst="rect">
            <a:avLst/>
          </a:prstGeom>
        </p:spPr>
      </p:pic>
    </p:spTree>
    <p:extLst>
      <p:ext uri="{BB962C8B-B14F-4D97-AF65-F5344CB8AC3E}">
        <p14:creationId xmlns:p14="http://schemas.microsoft.com/office/powerpoint/2010/main" val="34053505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297782" y="1398255"/>
            <a:ext cx="2906066" cy="224676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800" b="1" dirty="0">
                <a:ln w="12700">
                  <a:solidFill>
                    <a:schemeClr val="tx1">
                      <a:lumMod val="95000"/>
                      <a:lumOff val="5000"/>
                    </a:schemeClr>
                  </a:solidFill>
                </a:ln>
                <a:solidFill>
                  <a:srgbClr val="336600"/>
                </a:solidFill>
              </a:rPr>
              <a:t>Plan Estratégico de </a:t>
            </a:r>
            <a:r>
              <a:rPr lang="es-VE" sz="2800" b="1" dirty="0" smtClean="0">
                <a:ln w="12700">
                  <a:solidFill>
                    <a:schemeClr val="tx1">
                      <a:lumMod val="95000"/>
                      <a:lumOff val="5000"/>
                    </a:schemeClr>
                  </a:solidFill>
                </a:ln>
                <a:solidFill>
                  <a:srgbClr val="336600"/>
                </a:solidFill>
              </a:rPr>
              <a:t>INPARQUES </a:t>
            </a:r>
            <a:r>
              <a:rPr lang="es-VE" sz="2800" b="1" dirty="0">
                <a:ln w="12700">
                  <a:solidFill>
                    <a:schemeClr val="tx1">
                      <a:lumMod val="95000"/>
                      <a:lumOff val="5000"/>
                    </a:schemeClr>
                  </a:solidFill>
                </a:ln>
                <a:solidFill>
                  <a:srgbClr val="336600"/>
                </a:solidFill>
              </a:rPr>
              <a:t>2013-2019</a:t>
            </a:r>
            <a:r>
              <a:rPr lang="es-ES" sz="2800" b="1" dirty="0">
                <a:ln w="12700">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62</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698" y="648072"/>
            <a:ext cx="3769646" cy="5661248"/>
          </a:xfrm>
          <a:prstGeom prst="rect">
            <a:avLst/>
          </a:prstGeom>
        </p:spPr>
      </p:pic>
    </p:spTree>
    <p:extLst>
      <p:ext uri="{BB962C8B-B14F-4D97-AF65-F5344CB8AC3E}">
        <p14:creationId xmlns:p14="http://schemas.microsoft.com/office/powerpoint/2010/main" val="38107577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311175" y="1116027"/>
            <a:ext cx="3626146" cy="4401205"/>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800" b="1" dirty="0" smtClean="0">
                <a:ln w="12700">
                  <a:solidFill>
                    <a:schemeClr val="tx1">
                      <a:lumMod val="95000"/>
                      <a:lumOff val="5000"/>
                    </a:schemeClr>
                  </a:solidFill>
                </a:ln>
                <a:solidFill>
                  <a:srgbClr val="336600"/>
                </a:solidFill>
              </a:rPr>
              <a:t>Conformación de</a:t>
            </a:r>
            <a:r>
              <a:rPr lang="es-VE" sz="2800" b="1" dirty="0">
                <a:ln w="12700">
                  <a:solidFill>
                    <a:schemeClr val="tx1">
                      <a:lumMod val="95000"/>
                      <a:lumOff val="5000"/>
                    </a:schemeClr>
                  </a:solidFill>
                </a:ln>
                <a:solidFill>
                  <a:srgbClr val="336600"/>
                </a:solidFill>
              </a:rPr>
              <a:t>l </a:t>
            </a:r>
            <a:r>
              <a:rPr lang="es-VE" altLang="es-VE" sz="2800" b="1" dirty="0">
                <a:ln w="12700">
                  <a:solidFill>
                    <a:schemeClr val="tx1">
                      <a:lumMod val="95000"/>
                      <a:lumOff val="5000"/>
                    </a:schemeClr>
                  </a:solidFill>
                </a:ln>
                <a:solidFill>
                  <a:srgbClr val="336600"/>
                </a:solidFill>
              </a:rPr>
              <a:t>Órgano Superior para el Manejo Integral del Sistema Nacional de Parques Nacionales y Monumentos Naturales de Venezuela</a:t>
            </a:r>
            <a:r>
              <a:rPr lang="es-ES" sz="2800" b="1" dirty="0">
                <a:ln w="12700">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63</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692696"/>
            <a:ext cx="3897320" cy="5196427"/>
          </a:xfrm>
          <a:prstGeom prst="rect">
            <a:avLst/>
          </a:prstGeom>
        </p:spPr>
      </p:pic>
    </p:spTree>
    <p:extLst>
      <p:ext uri="{BB962C8B-B14F-4D97-AF65-F5344CB8AC3E}">
        <p14:creationId xmlns:p14="http://schemas.microsoft.com/office/powerpoint/2010/main" val="35304678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297782" y="1181938"/>
            <a:ext cx="3554138" cy="404726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Código de Ética para la Vida </a:t>
            </a:r>
            <a:r>
              <a:rPr lang="es-ES" sz="2800" dirty="0" smtClean="0">
                <a:ln w="12700">
                  <a:solidFill>
                    <a:schemeClr val="tx1">
                      <a:lumMod val="95000"/>
                      <a:lumOff val="5000"/>
                    </a:schemeClr>
                  </a:solidFill>
                </a:ln>
                <a:solidFill>
                  <a:srgbClr val="0000FF"/>
                </a:solidFill>
              </a:rPr>
              <a:t>(Principios de Bioética y Bioseguridad)</a:t>
            </a:r>
            <a:r>
              <a:rPr lang="es-ES" sz="28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Manual de Ética Socialista Bolivariana</a:t>
            </a:r>
            <a:r>
              <a:rPr lang="es-ES" sz="2800" dirty="0" smtClean="0">
                <a:ln w="12700">
                  <a:solidFill>
                    <a:schemeClr val="tx1">
                      <a:lumMod val="95000"/>
                      <a:lumOff val="5000"/>
                    </a:schemeClr>
                  </a:solidFill>
                </a:ln>
                <a:solidFill>
                  <a:srgbClr val="336600"/>
                </a:solidFill>
              </a:rPr>
              <a:t> (</a:t>
            </a:r>
            <a:r>
              <a:rPr lang="es-ES" sz="2800" dirty="0" smtClean="0">
                <a:ln w="12700">
                  <a:solidFill>
                    <a:schemeClr val="tx1">
                      <a:lumMod val="95000"/>
                      <a:lumOff val="5000"/>
                    </a:schemeClr>
                  </a:solidFill>
                </a:ln>
                <a:solidFill>
                  <a:srgbClr val="0000FF"/>
                </a:solidFill>
              </a:rPr>
              <a:t>Aprender a Vivir</a:t>
            </a:r>
            <a:r>
              <a:rPr lang="es-ES" sz="2800" dirty="0" smtClean="0">
                <a:ln w="12700">
                  <a:solidFill>
                    <a:schemeClr val="tx1">
                      <a:lumMod val="95000"/>
                      <a:lumOff val="5000"/>
                    </a:schemeClr>
                  </a:solidFill>
                </a:ln>
                <a:solidFill>
                  <a:srgbClr val="336600"/>
                </a:solidFill>
              </a:rPr>
              <a:t>)</a:t>
            </a:r>
            <a:r>
              <a:rPr lang="es-ES" sz="2800" b="1" dirty="0" smtClean="0">
                <a:ln w="12700">
                  <a:solidFill>
                    <a:schemeClr val="tx1">
                      <a:lumMod val="95000"/>
                      <a:lumOff val="5000"/>
                    </a:schemeClr>
                  </a:solidFill>
                </a:ln>
                <a:solidFill>
                  <a:srgbClr val="336600"/>
                </a:solidFill>
              </a:rPr>
              <a:t>.</a:t>
            </a:r>
            <a:endParaRPr lang="es-VE" sz="2800" b="1" dirty="0">
              <a:ln w="12700">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64</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535" y="779452"/>
            <a:ext cx="3569865" cy="4997811"/>
          </a:xfrm>
          <a:prstGeom prst="rect">
            <a:avLst/>
          </a:prstGeom>
        </p:spPr>
      </p:pic>
    </p:spTree>
    <p:extLst>
      <p:ext uri="{BB962C8B-B14F-4D97-AF65-F5344CB8AC3E}">
        <p14:creationId xmlns:p14="http://schemas.microsoft.com/office/powerpoint/2010/main" val="6802506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2676" y="70751"/>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8:00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65</a:t>
            </a:fld>
            <a:endParaRPr lang="es-ES" sz="1000">
              <a:solidFill>
                <a:srgbClr val="00B0F0"/>
              </a:solidFill>
            </a:endParaRPr>
          </a:p>
        </p:txBody>
      </p:sp>
      <p:sp>
        <p:nvSpPr>
          <p:cNvPr id="8" name="Text Box 3"/>
          <p:cNvSpPr txBox="1">
            <a:spLocks noChangeArrowheads="1"/>
          </p:cNvSpPr>
          <p:nvPr/>
        </p:nvSpPr>
        <p:spPr bwMode="auto">
          <a:xfrm>
            <a:off x="251521" y="1097443"/>
            <a:ext cx="8626722"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Investigación </a:t>
            </a:r>
            <a:r>
              <a:rPr lang="es-MX" sz="2800" b="1" dirty="0">
                <a:ln w="12700">
                  <a:solidFill>
                    <a:schemeClr val="tx1">
                      <a:lumMod val="95000"/>
                      <a:lumOff val="5000"/>
                    </a:schemeClr>
                  </a:solidFill>
                </a:ln>
                <a:solidFill>
                  <a:srgbClr val="336600"/>
                </a:solidFill>
              </a:rPr>
              <a:t>y Análisis de la información documental y cartográfica.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Planificación </a:t>
            </a:r>
            <a:r>
              <a:rPr lang="es-MX" sz="2800" b="1" dirty="0">
                <a:ln w="12700">
                  <a:solidFill>
                    <a:schemeClr val="tx1">
                      <a:lumMod val="95000"/>
                      <a:lumOff val="5000"/>
                    </a:schemeClr>
                  </a:solidFill>
                </a:ln>
                <a:solidFill>
                  <a:srgbClr val="336600"/>
                </a:solidFill>
              </a:rPr>
              <a:t>del trabajo de campo (INPARQUES - FUDENA).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Chequeos </a:t>
            </a:r>
            <a:r>
              <a:rPr lang="es-MX" sz="2800" b="1" dirty="0">
                <a:ln w="12700">
                  <a:solidFill>
                    <a:schemeClr val="tx1">
                      <a:lumMod val="95000"/>
                      <a:lumOff val="5000"/>
                    </a:schemeClr>
                  </a:solidFill>
                </a:ln>
                <a:solidFill>
                  <a:srgbClr val="336600"/>
                </a:solidFill>
              </a:rPr>
              <a:t>de campo para reconocimiento, validación y delimitación a escala 1: 25.000.</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Empleo </a:t>
            </a:r>
            <a:r>
              <a:rPr lang="es-MX" sz="2800" b="1" dirty="0">
                <a:ln w="12700">
                  <a:solidFill>
                    <a:schemeClr val="tx1">
                      <a:lumMod val="95000"/>
                      <a:lumOff val="5000"/>
                    </a:schemeClr>
                  </a:solidFill>
                </a:ln>
                <a:solidFill>
                  <a:srgbClr val="336600"/>
                </a:solidFill>
              </a:rPr>
              <a:t>de </a:t>
            </a:r>
            <a:r>
              <a:rPr lang="es-MX" sz="2800" b="1" dirty="0" err="1">
                <a:ln w="12700">
                  <a:solidFill>
                    <a:schemeClr val="tx1">
                      <a:lumMod val="95000"/>
                      <a:lumOff val="5000"/>
                    </a:schemeClr>
                  </a:solidFill>
                </a:ln>
                <a:solidFill>
                  <a:srgbClr val="336600"/>
                </a:solidFill>
              </a:rPr>
              <a:t>ortoimágenes</a:t>
            </a:r>
            <a:r>
              <a:rPr lang="es-MX" sz="2800" b="1" dirty="0">
                <a:ln w="12700">
                  <a:solidFill>
                    <a:schemeClr val="tx1">
                      <a:lumMod val="95000"/>
                      <a:lumOff val="5000"/>
                    </a:schemeClr>
                  </a:solidFill>
                </a:ln>
                <a:solidFill>
                  <a:srgbClr val="336600"/>
                </a:solidFill>
              </a:rPr>
              <a:t> e imágenes satelitales para corrección.</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Reuniones </a:t>
            </a:r>
            <a:r>
              <a:rPr lang="es-MX" sz="2800" b="1" dirty="0">
                <a:ln w="12700">
                  <a:solidFill>
                    <a:schemeClr val="tx1">
                      <a:lumMod val="95000"/>
                      <a:lumOff val="5000"/>
                    </a:schemeClr>
                  </a:solidFill>
                </a:ln>
                <a:solidFill>
                  <a:srgbClr val="336600"/>
                </a:solidFill>
              </a:rPr>
              <a:t>y Talleres con las comunidades involucradas, gremios y participación de instituciones</a:t>
            </a:r>
            <a:r>
              <a:rPr lang="es-MX" sz="2800" b="1" dirty="0" smtClean="0">
                <a:ln w="12700">
                  <a:solidFill>
                    <a:schemeClr val="tx1">
                      <a:lumMod val="95000"/>
                      <a:lumOff val="5000"/>
                    </a:schemeClr>
                  </a:solidFill>
                </a:ln>
                <a:solidFill>
                  <a:srgbClr val="336600"/>
                </a:solidFill>
              </a:rPr>
              <a:t>.</a:t>
            </a:r>
            <a:endParaRPr lang="es-MX" sz="2800" b="1" dirty="0">
              <a:ln w="12700">
                <a:solidFill>
                  <a:schemeClr val="tx1">
                    <a:lumMod val="95000"/>
                    <a:lumOff val="5000"/>
                  </a:schemeClr>
                </a:solidFill>
              </a:ln>
              <a:solidFill>
                <a:srgbClr val="336600"/>
              </a:solidFill>
            </a:endParaRPr>
          </a:p>
        </p:txBody>
      </p:sp>
      <p:sp>
        <p:nvSpPr>
          <p:cNvPr id="11" name="Rectángulo 10"/>
          <p:cNvSpPr/>
          <p:nvPr/>
        </p:nvSpPr>
        <p:spPr>
          <a:xfrm>
            <a:off x="179512" y="70751"/>
            <a:ext cx="8784976" cy="677108"/>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b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br>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en el Proyecto Original</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5264642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8:00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66</a:t>
            </a:fld>
            <a:endParaRPr lang="es-ES" sz="1000">
              <a:solidFill>
                <a:srgbClr val="00B0F0"/>
              </a:solidFill>
            </a:endParaRPr>
          </a:p>
        </p:txBody>
      </p:sp>
      <p:sp>
        <p:nvSpPr>
          <p:cNvPr id="8" name="Text Box 3"/>
          <p:cNvSpPr txBox="1">
            <a:spLocks noChangeArrowheads="1"/>
          </p:cNvSpPr>
          <p:nvPr/>
        </p:nvSpPr>
        <p:spPr bwMode="auto">
          <a:xfrm>
            <a:off x="251521" y="1168291"/>
            <a:ext cx="862672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Aplicación </a:t>
            </a:r>
            <a:r>
              <a:rPr lang="es-MX" sz="2800" b="1" dirty="0">
                <a:ln w="12700">
                  <a:solidFill>
                    <a:schemeClr val="tx1">
                      <a:lumMod val="95000"/>
                      <a:lumOff val="5000"/>
                    </a:schemeClr>
                  </a:solidFill>
                </a:ln>
                <a:solidFill>
                  <a:srgbClr val="336600"/>
                </a:solidFill>
              </a:rPr>
              <a:t>de instrumento (encuesta), Matriz de actores e </a:t>
            </a:r>
            <a:r>
              <a:rPr lang="es-MX" sz="2800" b="1" dirty="0" err="1">
                <a:ln w="12700">
                  <a:solidFill>
                    <a:schemeClr val="tx1">
                      <a:lumMod val="95000"/>
                      <a:lumOff val="5000"/>
                    </a:schemeClr>
                  </a:solidFill>
                </a:ln>
                <a:solidFill>
                  <a:srgbClr val="336600"/>
                </a:solidFill>
              </a:rPr>
              <a:t>identifi-cación</a:t>
            </a:r>
            <a:r>
              <a:rPr lang="es-MX" sz="2800" b="1" dirty="0">
                <a:ln w="12700">
                  <a:solidFill>
                    <a:schemeClr val="tx1">
                      <a:lumMod val="95000"/>
                      <a:lumOff val="5000"/>
                    </a:schemeClr>
                  </a:solidFill>
                </a:ln>
                <a:solidFill>
                  <a:srgbClr val="336600"/>
                </a:solidFill>
              </a:rPr>
              <a:t> de actividades productivas.</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Presentación </a:t>
            </a:r>
            <a:r>
              <a:rPr lang="es-MX" sz="2800" b="1" dirty="0">
                <a:ln w="12700">
                  <a:solidFill>
                    <a:schemeClr val="tx1">
                      <a:lumMod val="95000"/>
                      <a:lumOff val="5000"/>
                    </a:schemeClr>
                  </a:solidFill>
                </a:ln>
                <a:solidFill>
                  <a:srgbClr val="336600"/>
                </a:solidFill>
              </a:rPr>
              <a:t>de la propuesta ante el MINAMB, INTI, CLEL, </a:t>
            </a:r>
            <a:r>
              <a:rPr lang="es-MX" sz="2800" b="1" dirty="0" smtClean="0">
                <a:ln w="12700">
                  <a:solidFill>
                    <a:schemeClr val="tx1">
                      <a:lumMod val="95000"/>
                      <a:lumOff val="5000"/>
                    </a:schemeClr>
                  </a:solidFill>
                </a:ln>
                <a:solidFill>
                  <a:srgbClr val="336600"/>
                </a:solidFill>
              </a:rPr>
              <a:t>Autoridades </a:t>
            </a:r>
            <a:r>
              <a:rPr lang="es-MX" sz="2800" b="1" dirty="0">
                <a:ln w="12700">
                  <a:solidFill>
                    <a:schemeClr val="tx1">
                      <a:lumMod val="95000"/>
                      <a:lumOff val="5000"/>
                    </a:schemeClr>
                  </a:solidFill>
                </a:ln>
                <a:solidFill>
                  <a:srgbClr val="336600"/>
                </a:solidFill>
              </a:rPr>
              <a:t>universitarias y grupos ambientalistas.</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Elaboración </a:t>
            </a:r>
            <a:r>
              <a:rPr lang="es-MX" sz="2800" b="1" dirty="0">
                <a:ln w="12700">
                  <a:solidFill>
                    <a:schemeClr val="tx1">
                      <a:lumMod val="95000"/>
                      <a:lumOff val="5000"/>
                    </a:schemeClr>
                  </a:solidFill>
                </a:ln>
                <a:solidFill>
                  <a:srgbClr val="336600"/>
                </a:solidFill>
              </a:rPr>
              <a:t>de SIG e Informe Justificativo.</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Redacción </a:t>
            </a:r>
            <a:r>
              <a:rPr lang="es-MX" sz="2800" b="1" dirty="0">
                <a:ln w="12700">
                  <a:solidFill>
                    <a:schemeClr val="tx1">
                      <a:lumMod val="95000"/>
                      <a:lumOff val="5000"/>
                    </a:schemeClr>
                  </a:solidFill>
                </a:ln>
                <a:solidFill>
                  <a:srgbClr val="336600"/>
                </a:solidFill>
              </a:rPr>
              <a:t>de propuesta de linderos.</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Taller </a:t>
            </a:r>
            <a:r>
              <a:rPr lang="es-MX" sz="2800" b="1" dirty="0">
                <a:ln w="12700">
                  <a:solidFill>
                    <a:schemeClr val="tx1">
                      <a:lumMod val="95000"/>
                      <a:lumOff val="5000"/>
                    </a:schemeClr>
                  </a:solidFill>
                </a:ln>
                <a:solidFill>
                  <a:srgbClr val="336600"/>
                </a:solidFill>
              </a:rPr>
              <a:t>de Consulta Pública con las comunidades.</a:t>
            </a:r>
          </a:p>
        </p:txBody>
      </p:sp>
      <p:sp>
        <p:nvSpPr>
          <p:cNvPr id="11" name="Rectángulo 10"/>
          <p:cNvSpPr/>
          <p:nvPr/>
        </p:nvSpPr>
        <p:spPr>
          <a:xfrm>
            <a:off x="179512" y="70751"/>
            <a:ext cx="8784976" cy="677108"/>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b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br>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en el Proyecto Original</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0050885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8:00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67</a:t>
            </a:fld>
            <a:endParaRPr lang="es-ES" sz="1000">
              <a:solidFill>
                <a:srgbClr val="00B0F0"/>
              </a:solidFill>
            </a:endParaRPr>
          </a:p>
        </p:txBody>
      </p:sp>
      <p:sp>
        <p:nvSpPr>
          <p:cNvPr id="8" name="Text Box 3"/>
          <p:cNvSpPr txBox="1">
            <a:spLocks noChangeArrowheads="1"/>
          </p:cNvSpPr>
          <p:nvPr/>
        </p:nvSpPr>
        <p:spPr bwMode="auto">
          <a:xfrm>
            <a:off x="251521" y="620688"/>
            <a:ext cx="8626722"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Promover una Medida Cautelar para la Protección de la Sierra de Portuguesa.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Revisión </a:t>
            </a:r>
            <a:r>
              <a:rPr lang="es-MX" sz="2800" b="1" dirty="0">
                <a:ln w="12700">
                  <a:solidFill>
                    <a:schemeClr val="tx1">
                      <a:lumMod val="95000"/>
                      <a:lumOff val="5000"/>
                    </a:schemeClr>
                  </a:solidFill>
                </a:ln>
                <a:solidFill>
                  <a:srgbClr val="336600"/>
                </a:solidFill>
              </a:rPr>
              <a:t>de la información documental y cartográfica.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Empleo de </a:t>
            </a:r>
            <a:r>
              <a:rPr lang="es-MX" sz="2800" b="1" dirty="0" smtClean="0">
                <a:ln w="12700">
                  <a:solidFill>
                    <a:schemeClr val="tx1">
                      <a:lumMod val="95000"/>
                      <a:lumOff val="5000"/>
                    </a:schemeClr>
                  </a:solidFill>
                </a:ln>
                <a:solidFill>
                  <a:srgbClr val="336600"/>
                </a:solidFill>
              </a:rPr>
              <a:t>imágenes </a:t>
            </a:r>
            <a:r>
              <a:rPr lang="es-MX" sz="2800" b="1" dirty="0">
                <a:ln w="12700">
                  <a:solidFill>
                    <a:schemeClr val="tx1">
                      <a:lumMod val="95000"/>
                      <a:lumOff val="5000"/>
                    </a:schemeClr>
                  </a:solidFill>
                </a:ln>
                <a:solidFill>
                  <a:srgbClr val="336600"/>
                </a:solidFill>
              </a:rPr>
              <a:t>satelitales </a:t>
            </a:r>
            <a:r>
              <a:rPr lang="es-MX" sz="2800" b="1" dirty="0" smtClean="0">
                <a:ln w="12700">
                  <a:solidFill>
                    <a:schemeClr val="tx1">
                      <a:lumMod val="95000"/>
                      <a:lumOff val="5000"/>
                    </a:schemeClr>
                  </a:solidFill>
                </a:ln>
                <a:solidFill>
                  <a:srgbClr val="336600"/>
                </a:solidFill>
              </a:rPr>
              <a:t>actualizadas de alta resolución para </a:t>
            </a:r>
            <a:r>
              <a:rPr lang="es-VE" sz="2800" b="1" dirty="0" smtClean="0">
                <a:ln w="12700">
                  <a:solidFill>
                    <a:schemeClr val="tx1">
                      <a:lumMod val="95000"/>
                      <a:lumOff val="5000"/>
                    </a:schemeClr>
                  </a:solidFill>
                </a:ln>
                <a:solidFill>
                  <a:srgbClr val="336600"/>
                </a:solidFill>
              </a:rPr>
              <a:t>la </a:t>
            </a:r>
            <a:r>
              <a:rPr lang="es-MX" sz="2800" b="1" dirty="0" smtClean="0">
                <a:ln w="12700">
                  <a:solidFill>
                    <a:schemeClr val="tx1">
                      <a:lumMod val="95000"/>
                      <a:lumOff val="5000"/>
                    </a:schemeClr>
                  </a:solidFill>
                </a:ln>
                <a:solidFill>
                  <a:srgbClr val="336600"/>
                </a:solidFill>
              </a:rPr>
              <a:t>revisión</a:t>
            </a:r>
            <a:r>
              <a:rPr lang="es-MX" sz="2800" b="1" dirty="0">
                <a:ln w="12700">
                  <a:solidFill>
                    <a:schemeClr val="tx1">
                      <a:lumMod val="95000"/>
                      <a:lumOff val="5000"/>
                    </a:schemeClr>
                  </a:solidFill>
                </a:ln>
                <a:solidFill>
                  <a:srgbClr val="336600"/>
                </a:solidFill>
              </a:rPr>
              <a:t>.</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Análisis de la documentación del proyecto original y adaptación al Marco Jurídico Vigente.</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Planificación </a:t>
            </a:r>
            <a:r>
              <a:rPr lang="es-MX" sz="2800" b="1" dirty="0">
                <a:ln w="12700">
                  <a:solidFill>
                    <a:schemeClr val="tx1">
                      <a:lumMod val="95000"/>
                      <a:lumOff val="5000"/>
                    </a:schemeClr>
                  </a:solidFill>
                </a:ln>
                <a:solidFill>
                  <a:srgbClr val="336600"/>
                </a:solidFill>
              </a:rPr>
              <a:t>del trabajo de campo (INPARQUES </a:t>
            </a:r>
            <a:r>
              <a:rPr lang="es-MX" sz="2800" b="1" dirty="0" smtClean="0">
                <a:ln w="12700">
                  <a:solidFill>
                    <a:schemeClr val="tx1">
                      <a:lumMod val="95000"/>
                      <a:lumOff val="5000"/>
                    </a:schemeClr>
                  </a:solidFill>
                </a:ln>
                <a:solidFill>
                  <a:srgbClr val="336600"/>
                </a:solidFill>
              </a:rPr>
              <a:t>– Gabinete Ambiental Lara).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Coordinación de Acciones con el Poder Comunal</a:t>
            </a:r>
            <a:r>
              <a:rPr lang="es-MX" sz="2800" b="1" dirty="0" smtClean="0">
                <a:ln w="12700">
                  <a:solidFill>
                    <a:schemeClr val="tx1">
                      <a:lumMod val="95000"/>
                      <a:lumOff val="5000"/>
                    </a:schemeClr>
                  </a:solidFill>
                </a:ln>
                <a:solidFill>
                  <a:srgbClr val="336600"/>
                </a:solidFill>
              </a:rPr>
              <a:t>.</a:t>
            </a:r>
            <a:endParaRPr lang="es-MX" sz="2800" b="1" dirty="0">
              <a:ln w="12700">
                <a:solidFill>
                  <a:schemeClr val="tx1">
                    <a:lumMod val="95000"/>
                    <a:lumOff val="5000"/>
                  </a:schemeClr>
                </a:solidFill>
              </a:ln>
              <a:solidFill>
                <a:srgbClr val="336600"/>
              </a:solidFill>
            </a:endParaRPr>
          </a:p>
        </p:txBody>
      </p:sp>
      <p:sp>
        <p:nvSpPr>
          <p:cNvPr id="11" name="Rectángulo 10"/>
          <p:cNvSpPr/>
          <p:nvPr/>
        </p:nvSpPr>
        <p:spPr>
          <a:xfrm>
            <a:off x="179512" y="70751"/>
            <a:ext cx="8784976" cy="338554"/>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r>
              <a:rPr lang="es-VE" sz="2200" b="1" kern="0" spc="150" dirty="0">
                <a:ln w="15875">
                  <a:solidFill>
                    <a:schemeClr val="tx1">
                      <a:lumMod val="95000"/>
                      <a:lumOff val="5000"/>
                    </a:schemeClr>
                  </a:solidFill>
                </a:ln>
                <a:solidFill>
                  <a:srgbClr val="92D050"/>
                </a:solidFill>
                <a:latin typeface="Arial Black" panose="020B0A04020102020204" pitchFamily="34" charset="0"/>
              </a:rPr>
              <a:t> para la Revisión</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7470640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8:00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68</a:t>
            </a:fld>
            <a:endParaRPr lang="es-ES" sz="1000">
              <a:solidFill>
                <a:srgbClr val="00B0F0"/>
              </a:solidFill>
            </a:endParaRPr>
          </a:p>
        </p:txBody>
      </p:sp>
      <p:sp>
        <p:nvSpPr>
          <p:cNvPr id="8" name="Text Box 3"/>
          <p:cNvSpPr txBox="1">
            <a:spLocks noChangeArrowheads="1"/>
          </p:cNvSpPr>
          <p:nvPr/>
        </p:nvSpPr>
        <p:spPr bwMode="auto">
          <a:xfrm>
            <a:off x="251521" y="490930"/>
            <a:ext cx="8626722"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Taller de Inducción para el personal que participará en la realización de los Talleres de Consulta Pública.</a:t>
            </a:r>
            <a:endParaRPr lang="es-MX" sz="2800" b="1" dirty="0">
              <a:ln w="12700">
                <a:solidFill>
                  <a:schemeClr val="tx1">
                    <a:lumMod val="95000"/>
                    <a:lumOff val="5000"/>
                  </a:schemeClr>
                </a:solidFill>
              </a:ln>
              <a:solidFill>
                <a:srgbClr val="336600"/>
              </a:solidFill>
            </a:endParaRP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Taller de Consulta Pública con las </a:t>
            </a:r>
            <a:r>
              <a:rPr lang="es-MX" sz="2800" b="1" dirty="0" smtClean="0">
                <a:ln w="12700">
                  <a:solidFill>
                    <a:schemeClr val="tx1">
                      <a:lumMod val="95000"/>
                      <a:lumOff val="5000"/>
                    </a:schemeClr>
                  </a:solidFill>
                </a:ln>
                <a:solidFill>
                  <a:srgbClr val="336600"/>
                </a:solidFill>
              </a:rPr>
              <a:t>Comunidades para revalidar los resultados de la consulta anterior.</a:t>
            </a:r>
            <a:endParaRPr lang="es-ES" sz="2800" b="1" dirty="0">
              <a:ln w="12700">
                <a:solidFill>
                  <a:schemeClr val="tx1">
                    <a:lumMod val="95000"/>
                    <a:lumOff val="5000"/>
                  </a:schemeClr>
                </a:solidFill>
              </a:ln>
              <a:solidFill>
                <a:srgbClr val="336600"/>
              </a:solidFill>
            </a:endParaRP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Presentación de la propuesta ante las instancias regional y nacional del Órgano Superior  para el Manejo Integral del Sistema de Parques Nacionales y Monumentos Naturales de Venezuela para gestionar su aprobación y el </a:t>
            </a:r>
            <a:r>
              <a:rPr lang="es-MX" sz="2800" b="1" dirty="0" smtClean="0">
                <a:ln w="12700">
                  <a:solidFill>
                    <a:schemeClr val="tx1">
                      <a:lumMod val="95000"/>
                      <a:lumOff val="5000"/>
                    </a:schemeClr>
                  </a:solidFill>
                </a:ln>
                <a:solidFill>
                  <a:srgbClr val="336600"/>
                </a:solidFill>
              </a:rPr>
              <a:t>Decreto Presidencial de </a:t>
            </a:r>
            <a:r>
              <a:rPr lang="es-MX" sz="2800" b="1" dirty="0">
                <a:ln w="12700">
                  <a:solidFill>
                    <a:schemeClr val="tx1">
                      <a:lumMod val="95000"/>
                      <a:lumOff val="5000"/>
                    </a:schemeClr>
                  </a:solidFill>
                </a:ln>
                <a:solidFill>
                  <a:srgbClr val="336600"/>
                </a:solidFill>
              </a:rPr>
              <a:t>Ampliación del Parque Nacional Terepaima</a:t>
            </a:r>
            <a:r>
              <a:rPr lang="es-MX" sz="2800" b="1" dirty="0" smtClean="0">
                <a:ln w="12700">
                  <a:solidFill>
                    <a:schemeClr val="tx1">
                      <a:lumMod val="95000"/>
                      <a:lumOff val="5000"/>
                    </a:schemeClr>
                  </a:solidFill>
                </a:ln>
                <a:solidFill>
                  <a:srgbClr val="336600"/>
                </a:solidFill>
              </a:rPr>
              <a:t>.</a:t>
            </a:r>
            <a:endParaRPr lang="es-MX" sz="2800" b="1" dirty="0">
              <a:ln w="12700">
                <a:solidFill>
                  <a:schemeClr val="tx1">
                    <a:lumMod val="95000"/>
                    <a:lumOff val="5000"/>
                  </a:schemeClr>
                </a:solidFill>
              </a:ln>
              <a:solidFill>
                <a:srgbClr val="336600"/>
              </a:solidFill>
            </a:endParaRPr>
          </a:p>
        </p:txBody>
      </p:sp>
      <p:sp>
        <p:nvSpPr>
          <p:cNvPr id="11" name="Rectángulo 10"/>
          <p:cNvSpPr/>
          <p:nvPr/>
        </p:nvSpPr>
        <p:spPr>
          <a:xfrm>
            <a:off x="179512" y="70751"/>
            <a:ext cx="8784976" cy="338554"/>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r>
              <a:rPr lang="es-VE" sz="2200" b="1" kern="0" spc="150" dirty="0">
                <a:ln w="15875">
                  <a:solidFill>
                    <a:schemeClr val="tx1">
                      <a:lumMod val="95000"/>
                      <a:lumOff val="5000"/>
                    </a:schemeClr>
                  </a:solidFill>
                </a:ln>
                <a:solidFill>
                  <a:srgbClr val="92D050"/>
                </a:solidFill>
                <a:latin typeface="Arial Black" panose="020B0A04020102020204" pitchFamily="34" charset="0"/>
              </a:rPr>
              <a:t> para la Revisión</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3068973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988840"/>
            <a:ext cx="5328592" cy="3801041"/>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ES" altLang="es-VE" sz="2100" b="1" dirty="0" smtClean="0">
                <a:ln>
                  <a:solidFill>
                    <a:schemeClr val="tx1">
                      <a:lumMod val="95000"/>
                      <a:lumOff val="5000"/>
                    </a:schemeClr>
                  </a:solidFill>
                </a:ln>
                <a:solidFill>
                  <a:srgbClr val="336600"/>
                </a:solidFill>
              </a:rPr>
              <a:t>La </a:t>
            </a:r>
            <a:r>
              <a:rPr lang="es-ES" altLang="es-VE" sz="2100" b="1" dirty="0">
                <a:ln>
                  <a:solidFill>
                    <a:schemeClr val="tx1">
                      <a:lumMod val="95000"/>
                      <a:lumOff val="5000"/>
                    </a:schemeClr>
                  </a:solidFill>
                </a:ln>
                <a:solidFill>
                  <a:srgbClr val="336600"/>
                </a:solidFill>
              </a:rPr>
              <a:t>Constitución de la República Bolivariana de Venezuela (</a:t>
            </a:r>
            <a:r>
              <a:rPr lang="es-ES" altLang="es-VE" sz="2100" b="1" dirty="0" smtClean="0">
                <a:ln>
                  <a:solidFill>
                    <a:schemeClr val="tx1">
                      <a:lumMod val="95000"/>
                      <a:lumOff val="5000"/>
                    </a:schemeClr>
                  </a:solidFill>
                </a:ln>
                <a:solidFill>
                  <a:srgbClr val="336600"/>
                </a:solidFill>
              </a:rPr>
              <a:t>2009), </a:t>
            </a:r>
            <a:r>
              <a:rPr lang="es-ES" altLang="es-VE" sz="2100" b="1" dirty="0">
                <a:ln>
                  <a:solidFill>
                    <a:schemeClr val="tx1">
                      <a:lumMod val="95000"/>
                      <a:lumOff val="5000"/>
                    </a:schemeClr>
                  </a:solidFill>
                </a:ln>
                <a:solidFill>
                  <a:srgbClr val="336600"/>
                </a:solidFill>
              </a:rPr>
              <a:t>en su artículo </a:t>
            </a:r>
            <a:r>
              <a:rPr lang="es-ES" altLang="es-VE" sz="2100" b="1" dirty="0" smtClean="0">
                <a:ln>
                  <a:solidFill>
                    <a:schemeClr val="tx1">
                      <a:lumMod val="95000"/>
                      <a:lumOff val="5000"/>
                    </a:schemeClr>
                  </a:solidFill>
                </a:ln>
                <a:solidFill>
                  <a:srgbClr val="336600"/>
                </a:solidFill>
              </a:rPr>
              <a:t>128.</a:t>
            </a:r>
          </a:p>
          <a:p>
            <a:pPr marL="342900" indent="-342900" algn="just" eaLnBrk="1" hangingPunct="1">
              <a:spcAft>
                <a:spcPts val="600"/>
              </a:spcAft>
              <a:buClr>
                <a:srgbClr val="FF0000"/>
              </a:buClr>
              <a:buFont typeface="Wingdings" panose="05000000000000000000" pitchFamily="2" charset="2"/>
              <a:buChar char="Ø"/>
              <a:defRPr/>
            </a:pPr>
            <a:r>
              <a:rPr lang="es-ES" altLang="es-VE" sz="2100" b="1" dirty="0" smtClean="0">
                <a:ln>
                  <a:solidFill>
                    <a:schemeClr val="tx1">
                      <a:lumMod val="95000"/>
                      <a:lumOff val="5000"/>
                    </a:schemeClr>
                  </a:solidFill>
                </a:ln>
                <a:solidFill>
                  <a:srgbClr val="336600"/>
                </a:solidFill>
              </a:rPr>
              <a:t>La </a:t>
            </a:r>
            <a:r>
              <a:rPr lang="es-ES" altLang="es-VE" sz="2100" b="1" dirty="0">
                <a:ln>
                  <a:solidFill>
                    <a:schemeClr val="tx1">
                      <a:lumMod val="95000"/>
                      <a:lumOff val="5000"/>
                    </a:schemeClr>
                  </a:solidFill>
                </a:ln>
                <a:solidFill>
                  <a:srgbClr val="336600"/>
                </a:solidFill>
              </a:rPr>
              <a:t>Ley Orgánica para la Ordenación del Territorio (1983</a:t>
            </a:r>
            <a:r>
              <a:rPr lang="es-ES" altLang="es-VE" sz="2100" b="1" dirty="0" smtClean="0">
                <a:ln>
                  <a:solidFill>
                    <a:schemeClr val="tx1">
                      <a:lumMod val="95000"/>
                      <a:lumOff val="5000"/>
                    </a:schemeClr>
                  </a:solidFill>
                </a:ln>
                <a:solidFill>
                  <a:srgbClr val="336600"/>
                </a:solidFill>
              </a:rPr>
              <a:t>).</a:t>
            </a:r>
          </a:p>
          <a:p>
            <a:pPr marL="342900" indent="-342900" algn="just" eaLnBrk="1" hangingPunct="1">
              <a:spcAft>
                <a:spcPts val="600"/>
              </a:spcAft>
              <a:buClr>
                <a:srgbClr val="FF0000"/>
              </a:buClr>
              <a:buFont typeface="Wingdings" panose="05000000000000000000" pitchFamily="2" charset="2"/>
              <a:buChar char="Ø"/>
              <a:defRPr/>
            </a:pPr>
            <a:r>
              <a:rPr lang="es-ES" altLang="es-VE" sz="2100" b="1" dirty="0" smtClean="0">
                <a:ln>
                  <a:solidFill>
                    <a:schemeClr val="tx1">
                      <a:lumMod val="95000"/>
                      <a:lumOff val="5000"/>
                    </a:schemeClr>
                  </a:solidFill>
                </a:ln>
                <a:solidFill>
                  <a:srgbClr val="336600"/>
                </a:solidFill>
              </a:rPr>
              <a:t>El Decreto 276, Reglamento </a:t>
            </a:r>
            <a:r>
              <a:rPr lang="es-ES" altLang="es-VE" sz="2100" b="1" dirty="0">
                <a:ln>
                  <a:solidFill>
                    <a:schemeClr val="tx1">
                      <a:lumMod val="95000"/>
                      <a:lumOff val="5000"/>
                    </a:schemeClr>
                  </a:solidFill>
                </a:ln>
                <a:solidFill>
                  <a:srgbClr val="336600"/>
                </a:solidFill>
              </a:rPr>
              <a:t>Parcial de la Ley Orgánica para la Ordenación del Territorio sobre Administración y Manejo de Parques Nacionales y Monumentos Naturales (1989), en su artículo 5</a:t>
            </a:r>
            <a:r>
              <a:rPr lang="es-ES_tradnl" sz="2100" b="1" dirty="0" smtClean="0">
                <a:ln>
                  <a:solidFill>
                    <a:schemeClr val="tx1">
                      <a:lumMod val="95000"/>
                      <a:lumOff val="5000"/>
                    </a:schemeClr>
                  </a:solidFill>
                </a:ln>
                <a:solidFill>
                  <a:srgbClr val="336600"/>
                </a:solidFill>
              </a:rPr>
              <a:t>.</a:t>
            </a:r>
            <a:endParaRPr lang="es-VE" sz="21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69</a:t>
            </a:fld>
            <a:endParaRPr lang="es-ES" sz="1000">
              <a:solidFill>
                <a:srgbClr val="00B0F0"/>
              </a:solidFill>
            </a:endParaRPr>
          </a:p>
        </p:txBody>
      </p:sp>
      <p:sp>
        <p:nvSpPr>
          <p:cNvPr id="7" name="Rectangle 2"/>
          <p:cNvSpPr txBox="1">
            <a:spLocks noChangeArrowheads="1"/>
          </p:cNvSpPr>
          <p:nvPr/>
        </p:nvSpPr>
        <p:spPr>
          <a:xfrm>
            <a:off x="1676597" y="155821"/>
            <a:ext cx="6934544" cy="338554"/>
          </a:xfrm>
          <a:prstGeom prst="rect">
            <a:avLst/>
          </a:prstGeom>
          <a:solidFill>
            <a:srgbClr val="E7F4D8">
              <a:alpha val="50000"/>
            </a:srgbClr>
          </a:solidFill>
        </p:spPr>
        <p:txBody>
          <a:bodyPr wrap="square" lIns="0" tIns="0" rIns="0" bIns="0">
            <a:spAutoFit/>
          </a:bodyPr>
          <a:lstStyle>
            <a:defPPr>
              <a:defRPr lang="es-ES"/>
            </a:defPPr>
            <a:lvl1pPr algn="ctr" eaLnBrk="1" hangingPunct="1">
              <a:defRPr sz="2200" b="1" kern="0" spc="150">
                <a:ln w="15875">
                  <a:solidFill>
                    <a:schemeClr val="tx1">
                      <a:lumMod val="95000"/>
                      <a:lumOff val="5000"/>
                    </a:schemeClr>
                  </a:solidFill>
                </a:ln>
                <a:solidFill>
                  <a:srgbClr val="92D050"/>
                </a:solidFill>
                <a:latin typeface="Arial Black" panose="020B0A04020102020204" pitchFamily="34" charset="0"/>
                <a:ea typeface="+mj-ea"/>
                <a:cs typeface="+mj-cs"/>
              </a:defRPr>
            </a:lvl1pPr>
          </a:lstStyle>
          <a:p>
            <a:r>
              <a:rPr lang="es-MX" dirty="0"/>
              <a:t>Fundamentación de la Consulta Pública</a:t>
            </a:r>
            <a:endParaRPr lang="es-ES" dirty="0"/>
          </a:p>
        </p:txBody>
      </p:sp>
      <p:sp>
        <p:nvSpPr>
          <p:cNvPr id="2" name="Rectángulo 1"/>
          <p:cNvSpPr/>
          <p:nvPr/>
        </p:nvSpPr>
        <p:spPr>
          <a:xfrm>
            <a:off x="467544" y="750499"/>
            <a:ext cx="4968552" cy="1107996"/>
          </a:xfrm>
          <a:prstGeom prst="rect">
            <a:avLst/>
          </a:prstGeom>
        </p:spPr>
        <p:txBody>
          <a:bodyPr wrap="square">
            <a:spAutoFit/>
          </a:bodyPr>
          <a:lstStyle/>
          <a:p>
            <a:r>
              <a:rPr lang="es-ES" altLang="es-VE" sz="2200" b="1" dirty="0">
                <a:ln>
                  <a:solidFill>
                    <a:schemeClr val="tx1">
                      <a:lumMod val="95000"/>
                      <a:lumOff val="5000"/>
                    </a:schemeClr>
                  </a:solidFill>
                </a:ln>
                <a:solidFill>
                  <a:srgbClr val="336600"/>
                </a:solidFill>
              </a:rPr>
              <a:t>Los Talleres de Consulta Pública tienen su basamento y fundamentación legal </a:t>
            </a:r>
            <a:r>
              <a:rPr lang="es-ES" altLang="es-VE" sz="2200" b="1" dirty="0" smtClean="0">
                <a:ln>
                  <a:solidFill>
                    <a:schemeClr val="tx1">
                      <a:lumMod val="95000"/>
                      <a:lumOff val="5000"/>
                    </a:schemeClr>
                  </a:solidFill>
                </a:ln>
                <a:solidFill>
                  <a:srgbClr val="336600"/>
                </a:solidFill>
              </a:rPr>
              <a:t>en:</a:t>
            </a:r>
            <a:endParaRPr lang="es-VE" sz="2200" dirty="0"/>
          </a:p>
        </p:txBody>
      </p:sp>
      <p:pic>
        <p:nvPicPr>
          <p:cNvPr id="12" name="Picture 2"/>
          <p:cNvPicPr>
            <a:picLocks noChangeAspect="1" noChangeArrowheads="1"/>
          </p:cNvPicPr>
          <p:nvPr/>
        </p:nvPicPr>
        <p:blipFill>
          <a:blip r:embed="rId3">
            <a:lum bright="9000"/>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5658192" y="764704"/>
            <a:ext cx="316865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5">
            <a:lum bright="8000"/>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val="0"/>
              </a:ext>
            </a:extLst>
          </a:blip>
          <a:srcRect b="21809"/>
          <a:stretch>
            <a:fillRect/>
          </a:stretch>
        </p:blipFill>
        <p:spPr bwMode="auto">
          <a:xfrm>
            <a:off x="5643905" y="3426941"/>
            <a:ext cx="31829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44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92696"/>
            <a:ext cx="4561556" cy="120032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400" b="1" dirty="0" smtClean="0">
                <a:ln>
                  <a:solidFill>
                    <a:schemeClr val="tx1">
                      <a:lumMod val="95000"/>
                      <a:lumOff val="5000"/>
                    </a:schemeClr>
                  </a:solidFill>
                </a:ln>
                <a:solidFill>
                  <a:srgbClr val="336600"/>
                </a:solidFill>
              </a:rPr>
              <a:t>En </a:t>
            </a:r>
            <a:r>
              <a:rPr lang="es-MX" sz="2400" b="1" dirty="0">
                <a:ln>
                  <a:solidFill>
                    <a:schemeClr val="tx1">
                      <a:lumMod val="95000"/>
                      <a:lumOff val="5000"/>
                    </a:schemeClr>
                  </a:solidFill>
                </a:ln>
                <a:solidFill>
                  <a:srgbClr val="336600"/>
                </a:solidFill>
              </a:rPr>
              <a:t>1.976 se decreta el Parque Nacional </a:t>
            </a:r>
            <a:r>
              <a:rPr lang="es-MX" sz="2400" b="1" dirty="0" smtClean="0">
                <a:ln>
                  <a:solidFill>
                    <a:schemeClr val="tx1">
                      <a:lumMod val="95000"/>
                      <a:lumOff val="5000"/>
                    </a:schemeClr>
                  </a:solidFill>
                </a:ln>
                <a:solidFill>
                  <a:srgbClr val="336600"/>
                </a:solidFill>
              </a:rPr>
              <a:t>Terepaima.</a:t>
            </a:r>
            <a:endParaRPr lang="es-VE" sz="23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7</a:t>
            </a:fld>
            <a:endParaRPr lang="es-ES" sz="1000">
              <a:solidFill>
                <a:srgbClr val="00B0F0"/>
              </a:solidFill>
            </a:endParaRPr>
          </a:p>
        </p:txBody>
      </p:sp>
      <p:sp>
        <p:nvSpPr>
          <p:cNvPr id="7" name="Rectangle 2"/>
          <p:cNvSpPr txBox="1">
            <a:spLocks noChangeArrowheads="1"/>
          </p:cNvSpPr>
          <p:nvPr/>
        </p:nvSpPr>
        <p:spPr>
          <a:xfrm>
            <a:off x="2915816" y="116632"/>
            <a:ext cx="3334144"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9" name="Picture 38" descr="Terepa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542654"/>
            <a:ext cx="3318741" cy="22629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4658212" y="3285564"/>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18.650 ha.</a:t>
            </a:r>
            <a:endParaRPr lang="es-ES" altLang="es-VE" sz="1400" dirty="0">
              <a:ln w="3175">
                <a:solidFill>
                  <a:srgbClr val="336600"/>
                </a:solidFill>
              </a:ln>
              <a:solidFill>
                <a:srgbClr val="92D050"/>
              </a:solidFill>
            </a:endParaRPr>
          </a:p>
        </p:txBody>
      </p:sp>
      <p:pic>
        <p:nvPicPr>
          <p:cNvPr id="11" name="Picture 39"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060" y="702056"/>
            <a:ext cx="4229793" cy="255739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2060848"/>
            <a:ext cx="3094318" cy="4005262"/>
          </a:xfrm>
          <a:prstGeom prst="rect">
            <a:avLst/>
          </a:prstGeom>
        </p:spPr>
      </p:pic>
    </p:spTree>
    <p:extLst>
      <p:ext uri="{BB962C8B-B14F-4D97-AF65-F5344CB8AC3E}">
        <p14:creationId xmlns:p14="http://schemas.microsoft.com/office/powerpoint/2010/main" val="31533578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70</a:t>
            </a:fld>
            <a:endParaRPr lang="es-ES" sz="1000">
              <a:solidFill>
                <a:srgbClr val="00B0F0"/>
              </a:solidFill>
            </a:endParaRPr>
          </a:p>
        </p:txBody>
      </p:sp>
      <p:sp>
        <p:nvSpPr>
          <p:cNvPr id="10" name="Rectángulo 9"/>
          <p:cNvSpPr/>
          <p:nvPr/>
        </p:nvSpPr>
        <p:spPr>
          <a:xfrm>
            <a:off x="378347" y="708735"/>
            <a:ext cx="8311106" cy="615553"/>
          </a:xfrm>
          <a:prstGeom prst="rect">
            <a:avLst/>
          </a:prstGeom>
          <a:noFill/>
        </p:spPr>
        <p:txBody>
          <a:bodyPr wrap="square" lIns="0" tIns="0" rIns="0" bIns="0">
            <a:spAutoFit/>
          </a:bodyPr>
          <a:lstStyle/>
          <a:p>
            <a:pPr algn="ctr" eaLnBrk="1" hangingPunct="1"/>
            <a: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Organismos </a:t>
            </a:r>
            <a:r>
              <a:rPr lang="es-VE" sz="20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Gubernamentales y </a:t>
            </a:r>
            <a: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Organizaciones </a:t>
            </a:r>
            <a:b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br>
            <a: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No Gubernamentales Involucrados </a:t>
            </a:r>
            <a:r>
              <a:rPr lang="es-VE" sz="20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en el Proyecto</a:t>
            </a:r>
          </a:p>
        </p:txBody>
      </p:sp>
      <p:grpSp>
        <p:nvGrpSpPr>
          <p:cNvPr id="8" name="Grupo 7"/>
          <p:cNvGrpSpPr/>
          <p:nvPr/>
        </p:nvGrpSpPr>
        <p:grpSpPr>
          <a:xfrm>
            <a:off x="1174222" y="2483064"/>
            <a:ext cx="6839414" cy="1008112"/>
            <a:chOff x="527972" y="2160340"/>
            <a:chExt cx="6839414" cy="1008112"/>
          </a:xfrm>
        </p:grpSpPr>
        <p:pic>
          <p:nvPicPr>
            <p:cNvPr id="17" name="Picture 1" descr="D:\MIS DOCUMENTOS\FORMATOS\LOGO_INPARQUES.jpg"/>
            <p:cNvPicPr>
              <a:picLocks noChangeAspect="1" noChangeArrowheads="1"/>
            </p:cNvPicPr>
            <p:nvPr/>
          </p:nvPicPr>
          <p:blipFill>
            <a:blip r:embed="rId2"/>
            <a:srcRect/>
            <a:stretch>
              <a:fillRect/>
            </a:stretch>
          </p:blipFill>
          <p:spPr bwMode="auto">
            <a:xfrm>
              <a:off x="527972" y="2160390"/>
              <a:ext cx="894079" cy="1008061"/>
            </a:xfrm>
            <a:prstGeom prst="rect">
              <a:avLst/>
            </a:prstGeom>
            <a:noFill/>
            <a:ln w="9525">
              <a:noFill/>
              <a:miter lim="800000"/>
              <a:headEnd/>
              <a:tailEnd/>
            </a:ln>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15" y="2160390"/>
              <a:ext cx="1003071" cy="1008061"/>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9873" y="2180462"/>
              <a:ext cx="1564030" cy="786676"/>
            </a:xfrm>
            <a:prstGeom prst="rect">
              <a:avLst/>
            </a:prstGeom>
          </p:spPr>
        </p:pic>
        <p:pic>
          <p:nvPicPr>
            <p:cNvPr id="23" name="Imagen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8467" y="2160340"/>
              <a:ext cx="1008112" cy="1008111"/>
            </a:xfrm>
            <a:prstGeom prst="rect">
              <a:avLst/>
            </a:prstGeom>
          </p:spPr>
        </p:pic>
        <p:pic>
          <p:nvPicPr>
            <p:cNvPr id="25" name="Imagen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143" y="2172209"/>
              <a:ext cx="996243" cy="996243"/>
            </a:xfrm>
            <a:prstGeom prst="rect">
              <a:avLst/>
            </a:prstGeom>
          </p:spPr>
        </p:pic>
        <p:pic>
          <p:nvPicPr>
            <p:cNvPr id="31" name="Imagen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4250" y="2167393"/>
              <a:ext cx="1001059" cy="1001059"/>
            </a:xfrm>
            <a:prstGeom prst="rect">
              <a:avLst/>
            </a:prstGeom>
          </p:spPr>
        </p:pic>
      </p:grpSp>
      <p:grpSp>
        <p:nvGrpSpPr>
          <p:cNvPr id="7" name="Grupo 6"/>
          <p:cNvGrpSpPr/>
          <p:nvPr/>
        </p:nvGrpSpPr>
        <p:grpSpPr>
          <a:xfrm>
            <a:off x="648084" y="3753162"/>
            <a:ext cx="7871340" cy="1016226"/>
            <a:chOff x="539552" y="3666406"/>
            <a:chExt cx="7871340" cy="1016226"/>
          </a:xfrm>
        </p:grpSpPr>
        <p:pic>
          <p:nvPicPr>
            <p:cNvPr id="21" name="Imagen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1323" y="3681731"/>
              <a:ext cx="941188" cy="733295"/>
            </a:xfrm>
            <a:prstGeom prst="rect">
              <a:avLst/>
            </a:prstGeom>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3440" y="3674521"/>
              <a:ext cx="1069541" cy="585960"/>
            </a:xfrm>
            <a:prstGeom prst="rect">
              <a:avLst/>
            </a:prstGeom>
          </p:spPr>
        </p:pic>
        <p:pic>
          <p:nvPicPr>
            <p:cNvPr id="26" name="Imagen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1893" y="3674521"/>
              <a:ext cx="593636" cy="1008062"/>
            </a:xfrm>
            <a:prstGeom prst="rect">
              <a:avLst/>
            </a:prstGeom>
          </p:spPr>
        </p:pic>
        <p:pic>
          <p:nvPicPr>
            <p:cNvPr id="28" name="Imagen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8104" y="3674521"/>
              <a:ext cx="832788" cy="1008111"/>
            </a:xfrm>
            <a:prstGeom prst="rect">
              <a:avLst/>
            </a:prstGeom>
          </p:spPr>
        </p:pic>
        <p:pic>
          <p:nvPicPr>
            <p:cNvPr id="29" name="Imagen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640" y="3666406"/>
              <a:ext cx="831417" cy="1016177"/>
            </a:xfrm>
            <a:prstGeom prst="rect">
              <a:avLst/>
            </a:prstGeom>
          </p:spPr>
        </p:pic>
        <p:pic>
          <p:nvPicPr>
            <p:cNvPr id="8196" name="Imagen 81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3168" y="3674520"/>
              <a:ext cx="946825" cy="1008063"/>
            </a:xfrm>
            <a:prstGeom prst="rect">
              <a:avLst/>
            </a:prstGeom>
          </p:spPr>
        </p:pic>
        <p:pic>
          <p:nvPicPr>
            <p:cNvPr id="8199" name="Imagen 81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552" y="3666406"/>
              <a:ext cx="942639" cy="748620"/>
            </a:xfrm>
            <a:prstGeom prst="rect">
              <a:avLst/>
            </a:prstGeom>
          </p:spPr>
        </p:pic>
        <p:pic>
          <p:nvPicPr>
            <p:cNvPr id="8200" name="Imagen 819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53121" y="3674520"/>
              <a:ext cx="1227272" cy="740506"/>
            </a:xfrm>
            <a:prstGeom prst="rect">
              <a:avLst/>
            </a:prstGeom>
          </p:spPr>
        </p:pic>
      </p:grpSp>
      <p:pic>
        <p:nvPicPr>
          <p:cNvPr id="3" name="Imagen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94831" y="5020129"/>
            <a:ext cx="2961905" cy="857143"/>
          </a:xfrm>
          <a:prstGeom prst="rect">
            <a:avLst/>
          </a:prstGeom>
        </p:spPr>
      </p:pic>
      <p:pic>
        <p:nvPicPr>
          <p:cNvPr id="12" name="Imagen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0522" y="1412776"/>
            <a:ext cx="4459550" cy="445954"/>
          </a:xfrm>
          <a:prstGeom prst="rect">
            <a:avLst/>
          </a:prstGeom>
        </p:spPr>
      </p:pic>
      <p:pic>
        <p:nvPicPr>
          <p:cNvPr id="13" name="Imagen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12861" y="1362534"/>
            <a:ext cx="947697" cy="461379"/>
          </a:xfrm>
          <a:prstGeom prst="rect">
            <a:avLst/>
          </a:prstGeom>
        </p:spPr>
      </p:pic>
      <p:sp>
        <p:nvSpPr>
          <p:cNvPr id="14" name="Rectángulo 13"/>
          <p:cNvSpPr/>
          <p:nvPr/>
        </p:nvSpPr>
        <p:spPr>
          <a:xfrm>
            <a:off x="569048" y="1912416"/>
            <a:ext cx="6264696" cy="307777"/>
          </a:xfrm>
          <a:prstGeom prst="rect">
            <a:avLst/>
          </a:prstGeom>
        </p:spPr>
        <p:txBody>
          <a:bodyPr wrap="square">
            <a:spAutoFit/>
          </a:bodyPr>
          <a:lstStyle/>
          <a:p>
            <a:pPr algn="ctr"/>
            <a:r>
              <a:rPr lang="es-VE" sz="1400" b="1" dirty="0"/>
              <a:t>Región Estratégica de Desarrollo Integral Occidente (REDI Occidental)</a:t>
            </a:r>
          </a:p>
        </p:txBody>
      </p:sp>
    </p:spTree>
    <p:extLst>
      <p:ext uri="{BB962C8B-B14F-4D97-AF65-F5344CB8AC3E}">
        <p14:creationId xmlns:p14="http://schemas.microsoft.com/office/powerpoint/2010/main" val="6467819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932040" y="6708223"/>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71</a:t>
            </a:fld>
            <a:endParaRPr lang="es-ES" sz="1000">
              <a:solidFill>
                <a:srgbClr val="00B0F0"/>
              </a:solidFill>
            </a:endParaRPr>
          </a:p>
        </p:txBody>
      </p:sp>
      <p:sp>
        <p:nvSpPr>
          <p:cNvPr id="5" name="Text Box 3"/>
          <p:cNvSpPr txBox="1">
            <a:spLocks noChangeArrowheads="1"/>
          </p:cNvSpPr>
          <p:nvPr/>
        </p:nvSpPr>
        <p:spPr bwMode="auto">
          <a:xfrm>
            <a:off x="179513" y="764704"/>
            <a:ext cx="888293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700" dirty="0" smtClean="0">
                <a:ln>
                  <a:solidFill>
                    <a:schemeClr val="tx1">
                      <a:lumMod val="95000"/>
                      <a:lumOff val="5000"/>
                    </a:schemeClr>
                  </a:solidFill>
                </a:ln>
                <a:solidFill>
                  <a:srgbClr val="336600"/>
                </a:solidFill>
                <a:latin typeface="Arial" charset="0"/>
              </a:rPr>
              <a:t>Diseño y descripción de la poligonal del área afectada por la medida cautelar. </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631" y="1626474"/>
            <a:ext cx="6490567" cy="4322806"/>
          </a:xfrm>
          <a:prstGeom prst="rect">
            <a:avLst/>
          </a:prstGeom>
        </p:spPr>
      </p:pic>
      <p:sp>
        <p:nvSpPr>
          <p:cNvPr id="9" name="Text Box 3"/>
          <p:cNvSpPr txBox="1">
            <a:spLocks noChangeArrowheads="1"/>
          </p:cNvSpPr>
          <p:nvPr/>
        </p:nvSpPr>
        <p:spPr bwMode="auto">
          <a:xfrm>
            <a:off x="189137" y="1700808"/>
            <a:ext cx="25106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700" dirty="0" smtClean="0">
                <a:ln>
                  <a:solidFill>
                    <a:schemeClr val="tx1">
                      <a:lumMod val="95000"/>
                      <a:lumOff val="5000"/>
                    </a:schemeClr>
                  </a:solidFill>
                </a:ln>
                <a:solidFill>
                  <a:srgbClr val="336600"/>
                </a:solidFill>
                <a:latin typeface="Arial" charset="0"/>
              </a:rPr>
              <a:t>Elaboración y remisión al Fiscal 23 del Ministerio Público de la Propuesta de Medida Cautelar y Plan de Acción.   </a:t>
            </a:r>
            <a:endParaRPr lang="es-ES" sz="2700" dirty="0">
              <a:ln>
                <a:solidFill>
                  <a:schemeClr val="tx1">
                    <a:lumMod val="95000"/>
                    <a:lumOff val="5000"/>
                  </a:schemeClr>
                </a:solidFill>
              </a:ln>
              <a:solidFill>
                <a:srgbClr val="336600"/>
              </a:solidFill>
              <a:latin typeface="Arial" charset="0"/>
            </a:endParaRPr>
          </a:p>
        </p:txBody>
      </p:sp>
    </p:spTree>
    <p:extLst>
      <p:ext uri="{BB962C8B-B14F-4D97-AF65-F5344CB8AC3E}">
        <p14:creationId xmlns:p14="http://schemas.microsoft.com/office/powerpoint/2010/main" val="4075815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375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72</a:t>
            </a:fld>
            <a:endParaRPr lang="es-ES" sz="1000">
              <a:solidFill>
                <a:srgbClr val="00B0F0"/>
              </a:solidFill>
            </a:endParaRPr>
          </a:p>
        </p:txBody>
      </p:sp>
      <p:sp>
        <p:nvSpPr>
          <p:cNvPr id="5" name="Text Box 3"/>
          <p:cNvSpPr txBox="1">
            <a:spLocks noChangeArrowheads="1"/>
          </p:cNvSpPr>
          <p:nvPr/>
        </p:nvSpPr>
        <p:spPr bwMode="auto">
          <a:xfrm>
            <a:off x="245774" y="977528"/>
            <a:ext cx="8569200"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Recopilación y síntesis preliminar de normativas legales que soportan la declaratoria de la ampliación del Parque Nacional Terepaima. </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Recuperación parcial de la documentación producida para la elaboración y presentación del Proyecto original.</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Elaboración de cronograma para la realización de las consultas públicas. </a:t>
            </a:r>
          </a:p>
          <a:p>
            <a:pPr marL="342900" indent="-342900" algn="just" eaLnBrk="1" hangingPunct="1">
              <a:spcAft>
                <a:spcPts val="600"/>
              </a:spcAft>
              <a:buClr>
                <a:srgbClr val="FF0000"/>
              </a:buClr>
              <a:buFont typeface="Wingdings" panose="05000000000000000000" pitchFamily="2" charset="2"/>
              <a:buChar char="Ø"/>
              <a:defRPr/>
            </a:pPr>
            <a:r>
              <a:rPr lang="es-MX" sz="2800" dirty="0">
                <a:ln>
                  <a:solidFill>
                    <a:schemeClr val="tx1">
                      <a:lumMod val="95000"/>
                      <a:lumOff val="5000"/>
                    </a:schemeClr>
                  </a:solidFill>
                </a:ln>
                <a:solidFill>
                  <a:srgbClr val="336600"/>
                </a:solidFill>
                <a:latin typeface="Arial" charset="0"/>
              </a:rPr>
              <a:t>Análisis y síntesis de </a:t>
            </a:r>
            <a:r>
              <a:rPr lang="es-MX" sz="2800" dirty="0" smtClean="0">
                <a:ln>
                  <a:solidFill>
                    <a:schemeClr val="tx1">
                      <a:lumMod val="95000"/>
                      <a:lumOff val="5000"/>
                    </a:schemeClr>
                  </a:solidFill>
                </a:ln>
                <a:solidFill>
                  <a:srgbClr val="336600"/>
                </a:solidFill>
                <a:latin typeface="Arial" charset="0"/>
              </a:rPr>
              <a:t>la documentación </a:t>
            </a:r>
            <a:r>
              <a:rPr lang="es-MX" sz="2800" dirty="0">
                <a:ln>
                  <a:solidFill>
                    <a:schemeClr val="tx1">
                      <a:lumMod val="95000"/>
                      <a:lumOff val="5000"/>
                    </a:schemeClr>
                  </a:solidFill>
                </a:ln>
                <a:solidFill>
                  <a:srgbClr val="336600"/>
                </a:solidFill>
                <a:latin typeface="Arial" charset="0"/>
              </a:rPr>
              <a:t>de la consulta pública del Proyecto original</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863150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625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145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50"/>
                            </p:stCondLst>
                            <p:childTnLst>
                              <p:par>
                                <p:cTn id="17" presetID="22" presetClass="entr" presetSubtype="8" fill="hold" nodeType="afterEffect">
                                  <p:stCondLst>
                                    <p:cond delay="0"/>
                                  </p:stCondLst>
                                  <p:iterate type="lt">
                                    <p:tmPct val="10000"/>
                                  </p:iterate>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73</a:t>
            </a:fld>
            <a:endParaRPr lang="es-ES" sz="1000">
              <a:solidFill>
                <a:srgbClr val="00B0F0"/>
              </a:solidFill>
            </a:endParaRPr>
          </a:p>
        </p:txBody>
      </p:sp>
      <p:sp>
        <p:nvSpPr>
          <p:cNvPr id="5" name="Text Box 3"/>
          <p:cNvSpPr txBox="1">
            <a:spLocks noChangeArrowheads="1"/>
          </p:cNvSpPr>
          <p:nvPr/>
        </p:nvSpPr>
        <p:spPr bwMode="auto">
          <a:xfrm>
            <a:off x="245774" y="1125612"/>
            <a:ext cx="8569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Realización de la consulta pública y remisión de informe de la actividad realizada en el ámbito del</a:t>
            </a:r>
            <a:r>
              <a:rPr lang="es-MX" sz="2800" dirty="0">
                <a:ln>
                  <a:solidFill>
                    <a:schemeClr val="tx1">
                      <a:lumMod val="95000"/>
                      <a:lumOff val="5000"/>
                    </a:schemeClr>
                  </a:solidFill>
                </a:ln>
                <a:solidFill>
                  <a:srgbClr val="336600"/>
                </a:solidFill>
                <a:latin typeface="Arial" charset="0"/>
              </a:rPr>
              <a:t> </a:t>
            </a:r>
            <a:r>
              <a:rPr lang="es-VE" sz="2800" dirty="0">
                <a:ln>
                  <a:solidFill>
                    <a:schemeClr val="tx1">
                      <a:lumMod val="95000"/>
                      <a:lumOff val="5000"/>
                    </a:schemeClr>
                  </a:solidFill>
                </a:ln>
                <a:solidFill>
                  <a:srgbClr val="336600"/>
                </a:solidFill>
                <a:latin typeface="Arial" charset="0"/>
              </a:rPr>
              <a:t>Consejo Comunal “El Castaño”</a:t>
            </a:r>
            <a:r>
              <a:rPr lang="es-MX" sz="2800" dirty="0" smtClean="0">
                <a:ln>
                  <a:solidFill>
                    <a:schemeClr val="tx1">
                      <a:lumMod val="95000"/>
                      <a:lumOff val="5000"/>
                    </a:schemeClr>
                  </a:solidFill>
                </a:ln>
                <a:solidFill>
                  <a:srgbClr val="336600"/>
                </a:solidFill>
                <a:latin typeface="Arial" charset="0"/>
              </a:rPr>
              <a:t>.</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Hay dificultades para la concreción de las otras consultas públicas.</a:t>
            </a:r>
            <a:r>
              <a:rPr lang="es-MX" sz="2800" dirty="0" smtClean="0">
                <a:ln>
                  <a:solidFill>
                    <a:schemeClr val="tx1">
                      <a:lumMod val="95000"/>
                      <a:lumOff val="5000"/>
                    </a:schemeClr>
                  </a:solidFill>
                </a:ln>
                <a:solidFill>
                  <a:srgbClr val="336600"/>
                </a:solidFill>
                <a:latin typeface="Arial" charset="0"/>
              </a:rPr>
              <a:t> </a:t>
            </a:r>
            <a:endParaRPr lang="es-MX" sz="2800" dirty="0" smtClean="0">
              <a:ln>
                <a:solidFill>
                  <a:schemeClr val="tx1">
                    <a:lumMod val="95000"/>
                    <a:lumOff val="5000"/>
                  </a:schemeClr>
                </a:solidFill>
              </a:ln>
              <a:solidFill>
                <a:srgbClr val="336600"/>
              </a:solidFill>
              <a:latin typeface="Arial" charset="0"/>
            </a:endParaRP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Recolección de firmas en apoyo al Proyecto en distintos sectores del estado Lara.</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18142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9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93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74</a:t>
            </a:fld>
            <a:endParaRPr lang="es-ES" sz="1000">
              <a:solidFill>
                <a:srgbClr val="00B0F0"/>
              </a:solidFill>
            </a:endParaRPr>
          </a:p>
        </p:txBody>
      </p:sp>
      <p:sp>
        <p:nvSpPr>
          <p:cNvPr id="5" name="Text Box 3"/>
          <p:cNvSpPr txBox="1">
            <a:spLocks noChangeArrowheads="1"/>
          </p:cNvSpPr>
          <p:nvPr/>
        </p:nvSpPr>
        <p:spPr bwMode="auto">
          <a:xfrm>
            <a:off x="245774" y="764704"/>
            <a:ext cx="8569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Elaboración </a:t>
            </a:r>
            <a:r>
              <a:rPr lang="es-MX" sz="2800" dirty="0">
                <a:ln>
                  <a:solidFill>
                    <a:schemeClr val="tx1">
                      <a:lumMod val="95000"/>
                      <a:lumOff val="5000"/>
                    </a:schemeClr>
                  </a:solidFill>
                </a:ln>
                <a:solidFill>
                  <a:srgbClr val="336600"/>
                </a:solidFill>
                <a:latin typeface="Arial" charset="0"/>
              </a:rPr>
              <a:t>y remisión de 2 pendones referidos al proyecto, por el equipo de VITALIS-</a:t>
            </a:r>
            <a:r>
              <a:rPr lang="es-MX" sz="2800" dirty="0" err="1">
                <a:ln>
                  <a:solidFill>
                    <a:schemeClr val="tx1">
                      <a:lumMod val="95000"/>
                      <a:lumOff val="5000"/>
                    </a:schemeClr>
                  </a:solidFill>
                </a:ln>
                <a:solidFill>
                  <a:srgbClr val="336600"/>
                </a:solidFill>
                <a:latin typeface="Arial" charset="0"/>
              </a:rPr>
              <a:t>AveAgua</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359" y="1746902"/>
            <a:ext cx="2633545" cy="394753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700808"/>
            <a:ext cx="2664296" cy="3993628"/>
          </a:xfrm>
          <a:prstGeom prst="rect">
            <a:avLst/>
          </a:prstGeom>
        </p:spPr>
      </p:pic>
    </p:spTree>
    <p:extLst>
      <p:ext uri="{BB962C8B-B14F-4D97-AF65-F5344CB8AC3E}">
        <p14:creationId xmlns:p14="http://schemas.microsoft.com/office/powerpoint/2010/main" val="75484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75</a:t>
            </a:fld>
            <a:endParaRPr lang="es-ES" sz="1000">
              <a:solidFill>
                <a:srgbClr val="00B0F0"/>
              </a:solidFill>
            </a:endParaRPr>
          </a:p>
        </p:txBody>
      </p:sp>
      <p:sp>
        <p:nvSpPr>
          <p:cNvPr id="5" name="Text Box 3"/>
          <p:cNvSpPr txBox="1">
            <a:spLocks noChangeArrowheads="1"/>
          </p:cNvSpPr>
          <p:nvPr/>
        </p:nvSpPr>
        <p:spPr bwMode="auto">
          <a:xfrm>
            <a:off x="245774" y="987400"/>
            <a:ext cx="856920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VE" sz="2800" dirty="0">
                <a:ln>
                  <a:solidFill>
                    <a:schemeClr val="tx1">
                      <a:lumMod val="95000"/>
                      <a:lumOff val="5000"/>
                    </a:schemeClr>
                  </a:solidFill>
                </a:ln>
                <a:solidFill>
                  <a:srgbClr val="336600"/>
                </a:solidFill>
                <a:latin typeface="Arial" charset="0"/>
              </a:rPr>
              <a:t>Revisión de todo el material cartográfico recopilado, utilizando las nuevas herramientas de SIG disponibles</a:t>
            </a:r>
            <a:r>
              <a:rPr lang="es-MX" sz="2800" dirty="0" smtClean="0">
                <a:ln>
                  <a:solidFill>
                    <a:schemeClr val="tx1">
                      <a:lumMod val="95000"/>
                      <a:lumOff val="5000"/>
                    </a:schemeClr>
                  </a:solidFill>
                </a:ln>
                <a:solidFill>
                  <a:srgbClr val="336600"/>
                </a:solidFill>
                <a:latin typeface="Arial" charset="0"/>
              </a:rPr>
              <a:t>.</a:t>
            </a:r>
          </a:p>
          <a:p>
            <a:pPr marL="342900" indent="-342900" algn="just" eaLnBrk="1" hangingPunct="1">
              <a:spcAft>
                <a:spcPts val="600"/>
              </a:spcAft>
              <a:buClr>
                <a:srgbClr val="FF0000"/>
              </a:buClr>
              <a:buFont typeface="Wingdings" panose="05000000000000000000" pitchFamily="2" charset="2"/>
              <a:buChar char="Ø"/>
              <a:defRPr/>
            </a:pPr>
            <a:r>
              <a:rPr lang="es-VE" sz="2800" dirty="0">
                <a:ln>
                  <a:solidFill>
                    <a:schemeClr val="tx1">
                      <a:lumMod val="95000"/>
                      <a:lumOff val="5000"/>
                    </a:schemeClr>
                  </a:solidFill>
                </a:ln>
                <a:solidFill>
                  <a:srgbClr val="336600"/>
                </a:solidFill>
                <a:latin typeface="Arial" charset="0"/>
              </a:rPr>
              <a:t>Revisión de toda la poligonal del Parque Nacional Terepaima, incluyendo sectores no incluidos en la declaratoria original, pero propuesta su inclusión en el Taller de Consulta Pública del PORU</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45066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2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76</a:t>
            </a:fld>
            <a:endParaRPr lang="es-ES" sz="1000">
              <a:solidFill>
                <a:srgbClr val="00B0F0"/>
              </a:solidFill>
            </a:endParaRPr>
          </a:p>
        </p:txBody>
      </p:sp>
      <p:sp>
        <p:nvSpPr>
          <p:cNvPr id="5" name="Text Box 3"/>
          <p:cNvSpPr txBox="1">
            <a:spLocks noChangeArrowheads="1"/>
          </p:cNvSpPr>
          <p:nvPr/>
        </p:nvSpPr>
        <p:spPr bwMode="auto">
          <a:xfrm>
            <a:off x="245774" y="980728"/>
            <a:ext cx="8569200"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Iniciado el proceso de descripción de la poligonal.</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Debido a la limitada participación de personal de trabajo en la Mesa Técnica se decide presentar el Proyecto con lo que se tiene.</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987562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265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77</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653891"/>
            <a:ext cx="6783746" cy="5210129"/>
          </a:xfrm>
          <a:prstGeom prst="rect">
            <a:avLst/>
          </a:prstGeom>
        </p:spPr>
      </p:pic>
    </p:spTree>
    <p:extLst>
      <p:ext uri="{BB962C8B-B14F-4D97-AF65-F5344CB8AC3E}">
        <p14:creationId xmlns:p14="http://schemas.microsoft.com/office/powerpoint/2010/main" val="68619188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78</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00" y="692696"/>
            <a:ext cx="6750476" cy="5184576"/>
          </a:xfrm>
          <a:prstGeom prst="rect">
            <a:avLst/>
          </a:prstGeom>
        </p:spPr>
      </p:pic>
    </p:spTree>
    <p:extLst>
      <p:ext uri="{BB962C8B-B14F-4D97-AF65-F5344CB8AC3E}">
        <p14:creationId xmlns:p14="http://schemas.microsoft.com/office/powerpoint/2010/main" val="362738648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79</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4924425"/>
          </a:xfrm>
          <a:prstGeom prst="rect">
            <a:avLst/>
          </a:prstGeom>
        </p:spPr>
      </p:pic>
    </p:spTree>
    <p:extLst>
      <p:ext uri="{BB962C8B-B14F-4D97-AF65-F5344CB8AC3E}">
        <p14:creationId xmlns:p14="http://schemas.microsoft.com/office/powerpoint/2010/main" val="338302870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17129" y="836712"/>
            <a:ext cx="4022823" cy="129266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600" b="1" dirty="0">
                <a:ln>
                  <a:solidFill>
                    <a:schemeClr val="tx1">
                      <a:lumMod val="95000"/>
                      <a:lumOff val="5000"/>
                    </a:schemeClr>
                  </a:solidFill>
                </a:ln>
                <a:solidFill>
                  <a:srgbClr val="336600"/>
                </a:solidFill>
              </a:rPr>
              <a:t>En 1.988 se decreta el Parque Nacional </a:t>
            </a:r>
            <a:r>
              <a:rPr lang="es-MX" sz="2600" b="1" dirty="0" smtClean="0">
                <a:ln>
                  <a:solidFill>
                    <a:schemeClr val="tx1">
                      <a:lumMod val="95000"/>
                      <a:lumOff val="5000"/>
                    </a:schemeClr>
                  </a:solidFill>
                </a:ln>
                <a:solidFill>
                  <a:srgbClr val="336600"/>
                </a:solidFill>
              </a:rPr>
              <a:t>Dinira. </a:t>
            </a:r>
            <a:endParaRPr lang="es-VE" sz="26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705396"/>
            <a:ext cx="3945262" cy="5106718"/>
          </a:xfrm>
          <a:prstGeom prst="rect">
            <a:avLst/>
          </a:prstGeom>
        </p:spPr>
      </p:pic>
    </p:spTree>
    <p:extLst>
      <p:ext uri="{BB962C8B-B14F-4D97-AF65-F5344CB8AC3E}">
        <p14:creationId xmlns:p14="http://schemas.microsoft.com/office/powerpoint/2010/main" val="1181572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80</a:t>
            </a:fld>
            <a:endParaRPr lang="es-ES" sz="1000">
              <a:solidFill>
                <a:srgbClr val="00B0F0"/>
              </a:solidFill>
            </a:endParaRPr>
          </a:p>
        </p:txBody>
      </p:sp>
      <p:sp>
        <p:nvSpPr>
          <p:cNvPr id="5" name="Text Box 3"/>
          <p:cNvSpPr txBox="1">
            <a:spLocks noChangeArrowheads="1"/>
          </p:cNvSpPr>
          <p:nvPr/>
        </p:nvSpPr>
        <p:spPr bwMode="auto">
          <a:xfrm>
            <a:off x="261145" y="764704"/>
            <a:ext cx="848756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a:ln>
                  <a:solidFill>
                    <a:schemeClr val="tx1">
                      <a:lumMod val="95000"/>
                      <a:lumOff val="5000"/>
                    </a:schemeClr>
                  </a:solidFill>
                </a:ln>
                <a:solidFill>
                  <a:srgbClr val="336600"/>
                </a:solidFill>
                <a:latin typeface="Arial" charset="0"/>
              </a:rPr>
              <a:t>Preservará </a:t>
            </a:r>
            <a:r>
              <a:rPr lang="es-MX" sz="2800" dirty="0" smtClean="0">
                <a:ln>
                  <a:solidFill>
                    <a:schemeClr val="tx1">
                      <a:lumMod val="95000"/>
                      <a:lumOff val="5000"/>
                    </a:schemeClr>
                  </a:solidFill>
                </a:ln>
                <a:solidFill>
                  <a:srgbClr val="336600"/>
                </a:solidFill>
                <a:latin typeface="Arial" charset="0"/>
              </a:rPr>
              <a:t>los bosques nublados y las nacientes </a:t>
            </a:r>
            <a:r>
              <a:rPr lang="es-MX" sz="2800" dirty="0">
                <a:ln>
                  <a:solidFill>
                    <a:schemeClr val="tx1">
                      <a:lumMod val="95000"/>
                      <a:lumOff val="5000"/>
                    </a:schemeClr>
                  </a:solidFill>
                </a:ln>
                <a:solidFill>
                  <a:srgbClr val="336600"/>
                </a:solidFill>
                <a:latin typeface="Arial" charset="0"/>
              </a:rPr>
              <a:t>de aguas en las cuencas de los Ríos Turbio y Bucaral, que suministran agua a las comunidades locales y que aportarán al Embalse “Dos Bocas”, el cual una vez culminado abastecerá a las ciudades de Barquisimeto, Cabudare y Acarigua-Araure. </a:t>
            </a:r>
            <a:endParaRPr lang="es-ES" sz="2800" dirty="0">
              <a:ln>
                <a:solidFill>
                  <a:schemeClr val="tx1">
                    <a:lumMod val="95000"/>
                    <a:lumOff val="5000"/>
                  </a:schemeClr>
                </a:solidFill>
              </a:ln>
              <a:solidFill>
                <a:srgbClr val="336600"/>
              </a:solidFill>
              <a:latin typeface="Arial" charset="0"/>
            </a:endParaRP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Satisfará </a:t>
            </a:r>
            <a:r>
              <a:rPr lang="es-MX" sz="2800" dirty="0">
                <a:ln>
                  <a:solidFill>
                    <a:schemeClr val="tx1">
                      <a:lumMod val="95000"/>
                      <a:lumOff val="5000"/>
                    </a:schemeClr>
                  </a:solidFill>
                </a:ln>
                <a:solidFill>
                  <a:srgbClr val="336600"/>
                </a:solidFill>
                <a:latin typeface="Arial" charset="0"/>
              </a:rPr>
              <a:t>una dilatada exigencia de las comunidades aledañas.</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Dará </a:t>
            </a:r>
            <a:r>
              <a:rPr lang="es-MX" sz="2800" dirty="0">
                <a:ln>
                  <a:solidFill>
                    <a:schemeClr val="tx1">
                      <a:lumMod val="95000"/>
                      <a:lumOff val="5000"/>
                    </a:schemeClr>
                  </a:solidFill>
                </a:ln>
                <a:solidFill>
                  <a:srgbClr val="336600"/>
                </a:solidFill>
                <a:latin typeface="Arial" charset="0"/>
              </a:rPr>
              <a:t>cumplimiento a los acuerdos, normativas y preceptos constitucionales. </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Conclusiones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81</a:t>
            </a:fld>
            <a:endParaRPr lang="es-ES" sz="1000">
              <a:solidFill>
                <a:srgbClr val="00B0F0"/>
              </a:solidFill>
            </a:endParaRPr>
          </a:p>
        </p:txBody>
      </p:sp>
      <p:sp>
        <p:nvSpPr>
          <p:cNvPr id="5" name="Text Box 3"/>
          <p:cNvSpPr txBox="1">
            <a:spLocks noChangeArrowheads="1"/>
          </p:cNvSpPr>
          <p:nvPr/>
        </p:nvSpPr>
        <p:spPr bwMode="auto">
          <a:xfrm>
            <a:off x="261145" y="764704"/>
            <a:ext cx="848756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400" dirty="0" smtClean="0">
                <a:ln>
                  <a:solidFill>
                    <a:schemeClr val="tx1">
                      <a:lumMod val="95000"/>
                      <a:lumOff val="5000"/>
                    </a:schemeClr>
                  </a:solidFill>
                </a:ln>
                <a:solidFill>
                  <a:srgbClr val="336600"/>
                </a:solidFill>
                <a:latin typeface="Arial" charset="0"/>
              </a:rPr>
              <a:t>Garantizará </a:t>
            </a:r>
            <a:r>
              <a:rPr lang="es-MX" sz="2400" dirty="0">
                <a:ln>
                  <a:solidFill>
                    <a:schemeClr val="tx1">
                      <a:lumMod val="95000"/>
                      <a:lumOff val="5000"/>
                    </a:schemeClr>
                  </a:solidFill>
                </a:ln>
                <a:solidFill>
                  <a:srgbClr val="336600"/>
                </a:solidFill>
                <a:latin typeface="Arial" charset="0"/>
              </a:rPr>
              <a:t>el intercambio genético de poblaciones de plantas y animales, especialmente al Oso Frontino, asegurando la viabilidad y objetivos de creación de las figuras protegidas en la Sierra de Portuguesa.</a:t>
            </a:r>
          </a:p>
          <a:p>
            <a:pPr marL="342900" indent="-342900" algn="just" eaLnBrk="1" hangingPunct="1">
              <a:spcAft>
                <a:spcPts val="600"/>
              </a:spcAft>
              <a:buClr>
                <a:srgbClr val="FF0000"/>
              </a:buClr>
              <a:buFont typeface="Wingdings" panose="05000000000000000000" pitchFamily="2" charset="2"/>
              <a:buChar char="Ø"/>
              <a:defRPr/>
            </a:pPr>
            <a:r>
              <a:rPr lang="es-MX" sz="2400" dirty="0">
                <a:ln>
                  <a:solidFill>
                    <a:schemeClr val="tx1">
                      <a:lumMod val="95000"/>
                      <a:lumOff val="5000"/>
                    </a:schemeClr>
                  </a:solidFill>
                </a:ln>
                <a:solidFill>
                  <a:srgbClr val="336600"/>
                </a:solidFill>
                <a:latin typeface="Arial" charset="0"/>
              </a:rPr>
              <a:t>Proporcionará oportunidades para la recreación, la investigación, el ecoturismo y otros servicios ambientales, como alternativas al colectivo y a poblaciones vinculadas.</a:t>
            </a:r>
          </a:p>
          <a:p>
            <a:pPr marL="342900" indent="-342900" algn="just" eaLnBrk="1" hangingPunct="1">
              <a:spcAft>
                <a:spcPts val="600"/>
              </a:spcAft>
              <a:buClr>
                <a:srgbClr val="FF0000"/>
              </a:buClr>
              <a:buFont typeface="Wingdings" panose="05000000000000000000" pitchFamily="2" charset="2"/>
              <a:buChar char="Ø"/>
              <a:defRPr/>
            </a:pPr>
            <a:r>
              <a:rPr lang="es-MX" sz="2400" dirty="0" smtClean="0">
                <a:ln>
                  <a:solidFill>
                    <a:schemeClr val="tx1">
                      <a:lumMod val="95000"/>
                      <a:lumOff val="5000"/>
                    </a:schemeClr>
                  </a:solidFill>
                </a:ln>
                <a:solidFill>
                  <a:srgbClr val="336600"/>
                </a:solidFill>
                <a:latin typeface="Arial" charset="0"/>
              </a:rPr>
              <a:t>Conformará </a:t>
            </a:r>
            <a:r>
              <a:rPr lang="es-MX" sz="2400" dirty="0">
                <a:ln>
                  <a:solidFill>
                    <a:schemeClr val="tx1">
                      <a:lumMod val="95000"/>
                      <a:lumOff val="5000"/>
                    </a:schemeClr>
                  </a:solidFill>
                </a:ln>
                <a:solidFill>
                  <a:srgbClr val="336600"/>
                </a:solidFill>
                <a:latin typeface="Arial" charset="0"/>
              </a:rPr>
              <a:t>a largo plazo, un verdadero sistema interconectado de Áreas Naturales Protegidas en la Sierra de </a:t>
            </a:r>
            <a:r>
              <a:rPr lang="es-MX" sz="2400" dirty="0" smtClean="0">
                <a:ln>
                  <a:solidFill>
                    <a:schemeClr val="tx1">
                      <a:lumMod val="95000"/>
                      <a:lumOff val="5000"/>
                    </a:schemeClr>
                  </a:solidFill>
                </a:ln>
                <a:solidFill>
                  <a:srgbClr val="336600"/>
                </a:solidFill>
                <a:latin typeface="Arial" charset="0"/>
              </a:rPr>
              <a:t>Portuguesa </a:t>
            </a:r>
            <a:r>
              <a:rPr lang="es-MX" sz="2400" dirty="0">
                <a:ln>
                  <a:solidFill>
                    <a:schemeClr val="tx1">
                      <a:lumMod val="95000"/>
                      <a:lumOff val="5000"/>
                    </a:schemeClr>
                  </a:solidFill>
                </a:ln>
                <a:solidFill>
                  <a:srgbClr val="336600"/>
                </a:solidFill>
                <a:latin typeface="Arial" charset="0"/>
              </a:rPr>
              <a:t>(“Corredores Ecológicos”), vinculadas a través de </a:t>
            </a:r>
            <a:r>
              <a:rPr lang="es-MX" sz="2400" dirty="0" smtClean="0">
                <a:ln>
                  <a:solidFill>
                    <a:schemeClr val="tx1">
                      <a:lumMod val="95000"/>
                      <a:lumOff val="5000"/>
                    </a:schemeClr>
                  </a:solidFill>
                </a:ln>
                <a:solidFill>
                  <a:srgbClr val="336600"/>
                </a:solidFill>
                <a:latin typeface="Arial" charset="0"/>
              </a:rPr>
              <a:t>la ampliación o creación de nuevas Áreas Naturales Protegidas.</a:t>
            </a:r>
            <a:endParaRPr lang="es-MX" sz="2400" dirty="0">
              <a:ln>
                <a:solidFill>
                  <a:schemeClr val="tx1">
                    <a:lumMod val="95000"/>
                    <a:lumOff val="5000"/>
                  </a:schemeClr>
                </a:solidFill>
              </a:ln>
              <a:solidFill>
                <a:srgbClr val="336600"/>
              </a:solidFill>
              <a:latin typeface="Arial" charset="0"/>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Conclusiones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1958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8:00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82</a:t>
            </a:fld>
            <a:endParaRPr lang="es-ES" sz="1000">
              <a:solidFill>
                <a:srgbClr val="00B0F0"/>
              </a:solidFill>
            </a:endParaRPr>
          </a:p>
        </p:txBody>
      </p:sp>
      <p:sp>
        <p:nvSpPr>
          <p:cNvPr id="5" name="Text Box 3"/>
          <p:cNvSpPr txBox="1">
            <a:spLocks noChangeArrowheads="1"/>
          </p:cNvSpPr>
          <p:nvPr/>
        </p:nvSpPr>
        <p:spPr bwMode="auto">
          <a:xfrm>
            <a:off x="421200" y="4619744"/>
            <a:ext cx="8377238"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algn="just" eaLnBrk="1" hangingPunct="1">
              <a:spcAft>
                <a:spcPts val="600"/>
              </a:spcAft>
              <a:buClr>
                <a:srgbClr val="FF0000"/>
              </a:buClr>
              <a:defRPr/>
            </a:pPr>
            <a:r>
              <a:rPr lang="es-MX" sz="2100" dirty="0" smtClean="0">
                <a:ln>
                  <a:solidFill>
                    <a:schemeClr val="tx1">
                      <a:lumMod val="95000"/>
                      <a:lumOff val="5000"/>
                    </a:schemeClr>
                  </a:solidFill>
                </a:ln>
                <a:solidFill>
                  <a:srgbClr val="336600"/>
                </a:solidFill>
                <a:latin typeface="Arial" charset="0"/>
              </a:rPr>
              <a:t>la </a:t>
            </a:r>
            <a:r>
              <a:rPr lang="es-MX" sz="2100" dirty="0">
                <a:ln>
                  <a:solidFill>
                    <a:schemeClr val="tx1">
                      <a:lumMod val="95000"/>
                      <a:lumOff val="5000"/>
                    </a:schemeClr>
                  </a:solidFill>
                </a:ln>
                <a:solidFill>
                  <a:srgbClr val="336600"/>
                </a:solidFill>
                <a:latin typeface="Arial" charset="0"/>
              </a:rPr>
              <a:t>ampliación </a:t>
            </a:r>
            <a:r>
              <a:rPr lang="es-MX" sz="2100" dirty="0" smtClean="0">
                <a:ln>
                  <a:solidFill>
                    <a:schemeClr val="tx1">
                      <a:lumMod val="95000"/>
                      <a:lumOff val="5000"/>
                    </a:schemeClr>
                  </a:solidFill>
                </a:ln>
                <a:solidFill>
                  <a:srgbClr val="336600"/>
                </a:solidFill>
                <a:latin typeface="Arial" charset="0"/>
              </a:rPr>
              <a:t>de otras áreas protegidas, e incluso plantear la creación de nuevos espacios protegidos bajo la figura de Parque Nacional, Parque Estadal, Parque Municipal  o Parque Comunal.</a:t>
            </a:r>
            <a:endParaRPr lang="es-MX" sz="2100" dirty="0">
              <a:ln>
                <a:solidFill>
                  <a:schemeClr val="tx1">
                    <a:lumMod val="95000"/>
                    <a:lumOff val="5000"/>
                  </a:schemeClr>
                </a:solidFill>
              </a:ln>
              <a:solidFill>
                <a:srgbClr val="336600"/>
              </a:solidFill>
              <a:latin typeface="Arial" charset="0"/>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Recomendaciones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692150"/>
            <a:ext cx="6746812" cy="3633440"/>
          </a:xfrm>
          <a:prstGeom prst="rect">
            <a:avLst/>
          </a:prstGeom>
        </p:spPr>
      </p:pic>
      <p:sp>
        <p:nvSpPr>
          <p:cNvPr id="9" name="Text Box 3"/>
          <p:cNvSpPr txBox="1">
            <a:spLocks noChangeArrowheads="1"/>
          </p:cNvSpPr>
          <p:nvPr/>
        </p:nvSpPr>
        <p:spPr bwMode="auto">
          <a:xfrm>
            <a:off x="76931" y="781627"/>
            <a:ext cx="2190813"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eaLnBrk="1" hangingPunct="1">
              <a:spcAft>
                <a:spcPts val="600"/>
              </a:spcAft>
              <a:buClr>
                <a:srgbClr val="FF0000"/>
              </a:buClr>
              <a:buFont typeface="Wingdings" panose="05000000000000000000" pitchFamily="2" charset="2"/>
              <a:buChar char="Ø"/>
              <a:defRPr/>
            </a:pPr>
            <a:r>
              <a:rPr lang="es-MX" sz="2100" dirty="0" smtClean="0">
                <a:ln>
                  <a:solidFill>
                    <a:schemeClr val="tx1">
                      <a:lumMod val="95000"/>
                      <a:lumOff val="5000"/>
                    </a:schemeClr>
                  </a:solidFill>
                </a:ln>
                <a:solidFill>
                  <a:srgbClr val="336600"/>
                </a:solidFill>
                <a:latin typeface="Arial" charset="0"/>
              </a:rPr>
              <a:t>Considerando la existencia de vitales lotes boscosos no protegidos, es importante evaluar la factibilidad de interconexión entre otras ANAPRO,</a:t>
            </a:r>
            <a:endParaRPr lang="es-MX" sz="2100" dirty="0">
              <a:ln>
                <a:solidFill>
                  <a:schemeClr val="tx1">
                    <a:lumMod val="95000"/>
                    <a:lumOff val="5000"/>
                  </a:schemeClr>
                </a:solidFill>
              </a:ln>
              <a:solidFill>
                <a:srgbClr val="336600"/>
              </a:solidFill>
              <a:latin typeface="Arial" charset="0"/>
            </a:endParaRPr>
          </a:p>
        </p:txBody>
      </p:sp>
    </p:spTree>
    <p:extLst>
      <p:ext uri="{BB962C8B-B14F-4D97-AF65-F5344CB8AC3E}">
        <p14:creationId xmlns:p14="http://schemas.microsoft.com/office/powerpoint/2010/main" val="368018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30722" name="1 Marcador de fecha"/>
          <p:cNvSpPr>
            <a:spLocks noGrp="1"/>
          </p:cNvSpPr>
          <p:nvPr>
            <p:ph type="dt" sz="quarter" idx="10"/>
          </p:nvPr>
        </p:nvSpPr>
        <p:spPr>
          <a:xfrm>
            <a:off x="8243888" y="6605588"/>
            <a:ext cx="509587" cy="220662"/>
          </a:xfrm>
          <a:noFill/>
        </p:spPr>
        <p:txBody>
          <a:bodyPr lIns="91440" tIns="45720" rIns="91440" bIns="45720"/>
          <a:lstStyle/>
          <a:p>
            <a:fld id="{1727B927-4263-4B6E-BCE9-1CEA61378C36}" type="datetime12">
              <a:rPr lang="es-ES" sz="1000">
                <a:solidFill>
                  <a:srgbClr val="00B050"/>
                </a:solidFill>
              </a:rPr>
              <a:pPr/>
              <a:t>8:00 </a:t>
            </a:fld>
            <a:endParaRPr lang="es-ES" sz="1000">
              <a:solidFill>
                <a:srgbClr val="00B050"/>
              </a:solidFill>
            </a:endParaRPr>
          </a:p>
        </p:txBody>
      </p:sp>
      <p:sp>
        <p:nvSpPr>
          <p:cNvPr id="30723" name="2 Marcador de número de diapositiva"/>
          <p:cNvSpPr>
            <a:spLocks noGrp="1"/>
          </p:cNvSpPr>
          <p:nvPr>
            <p:ph type="sldNum" sz="quarter" idx="11"/>
          </p:nvPr>
        </p:nvSpPr>
        <p:spPr>
          <a:xfrm>
            <a:off x="119063" y="6021388"/>
            <a:ext cx="349250" cy="244475"/>
          </a:xfrm>
          <a:noFill/>
        </p:spPr>
        <p:txBody>
          <a:bodyPr lIns="91440" tIns="45720" rIns="91440" bIns="45720"/>
          <a:lstStyle/>
          <a:p>
            <a:fld id="{E3CD7E82-A549-4CCC-8387-BB9706032EE1}" type="slidenum">
              <a:rPr lang="es-ES" sz="1000">
                <a:solidFill>
                  <a:srgbClr val="00B0F0"/>
                </a:solidFill>
              </a:rPr>
              <a:pPr/>
              <a:t>83</a:t>
            </a:fld>
            <a:endParaRPr lang="es-ES" sz="1000">
              <a:solidFill>
                <a:srgbClr val="00B0F0"/>
              </a:solidFill>
            </a:endParaRPr>
          </a:p>
        </p:txBody>
      </p:sp>
      <p:pic>
        <p:nvPicPr>
          <p:cNvPr id="4" name="Picture 6" descr="IM000254"/>
          <p:cNvPicPr>
            <a:picLocks noChangeAspect="1" noChangeArrowheads="1"/>
          </p:cNvPicPr>
          <p:nvPr/>
        </p:nvPicPr>
        <p:blipFill>
          <a:blip r:embed="rId2"/>
          <a:srcRect/>
          <a:stretch>
            <a:fillRect/>
          </a:stretch>
        </p:blipFill>
        <p:spPr bwMode="auto">
          <a:xfrm>
            <a:off x="0" y="0"/>
            <a:ext cx="9144000" cy="6342063"/>
          </a:xfrm>
          <a:prstGeom prst="rect">
            <a:avLst/>
          </a:prstGeom>
          <a:noFill/>
          <a:ln w="9525">
            <a:noFill/>
            <a:miter lim="800000"/>
            <a:headEnd/>
            <a:tailEnd/>
          </a:ln>
        </p:spPr>
      </p:pic>
      <p:sp>
        <p:nvSpPr>
          <p:cNvPr id="2" name="1 CuadroTexto"/>
          <p:cNvSpPr txBox="1"/>
          <p:nvPr/>
        </p:nvSpPr>
        <p:spPr>
          <a:xfrm>
            <a:off x="2987824" y="2636912"/>
            <a:ext cx="3456384"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s-ES" sz="4400" b="1" spc="1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oper Black" pitchFamily="18" charset="0"/>
              </a:rPr>
              <a:t>GRACIAS</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750" fill="hold"/>
                                        <p:tgtEl>
                                          <p:spTgt spid="2"/>
                                        </p:tgtEl>
                                        <p:attrNameLst>
                                          <p:attrName>ppt_w</p:attrName>
                                        </p:attrNameLst>
                                      </p:cBhvr>
                                      <p:tavLst>
                                        <p:tav tm="0">
                                          <p:val>
                                            <p:fltVal val="0"/>
                                          </p:val>
                                        </p:tav>
                                        <p:tav tm="100000">
                                          <p:val>
                                            <p:strVal val="#ppt_w"/>
                                          </p:val>
                                        </p:tav>
                                      </p:tavLst>
                                    </p:anim>
                                    <p:anim calcmode="lin" valueType="num">
                                      <p:cBhvr>
                                        <p:cTn id="13" dur="1750" fill="hold"/>
                                        <p:tgtEl>
                                          <p:spTgt spid="2"/>
                                        </p:tgtEl>
                                        <p:attrNameLst>
                                          <p:attrName>ppt_h</p:attrName>
                                        </p:attrNameLst>
                                      </p:cBhvr>
                                      <p:tavLst>
                                        <p:tav tm="0">
                                          <p:val>
                                            <p:fltVal val="0"/>
                                          </p:val>
                                        </p:tav>
                                        <p:tav tm="100000">
                                          <p:val>
                                            <p:strVal val="#ppt_h"/>
                                          </p:val>
                                        </p:tav>
                                      </p:tavLst>
                                    </p:anim>
                                    <p:animEffect transition="in" filter="fade">
                                      <p:cBhvr>
                                        <p:cTn id="14"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- 2015</a:t>
            </a:r>
            <a:endParaRPr lang="es-ES" sz="800" dirty="0">
              <a:solidFill>
                <a:schemeClr val="bg1">
                  <a:lumMod val="65000"/>
                </a:schemeClr>
              </a:solidFill>
            </a:endParaRPr>
          </a:p>
        </p:txBody>
      </p:sp>
      <p:sp>
        <p:nvSpPr>
          <p:cNvPr id="8196" name="2 CuadroTexto"/>
          <p:cNvSpPr txBox="1">
            <a:spLocks noChangeArrowheads="1"/>
          </p:cNvSpPr>
          <p:nvPr/>
        </p:nvSpPr>
        <p:spPr bwMode="auto">
          <a:xfrm>
            <a:off x="117129" y="1484784"/>
            <a:ext cx="4022823" cy="409342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600" b="1" dirty="0" smtClean="0">
                <a:ln>
                  <a:solidFill>
                    <a:schemeClr val="tx1">
                      <a:lumMod val="95000"/>
                      <a:lumOff val="5000"/>
                    </a:schemeClr>
                  </a:solidFill>
                </a:ln>
                <a:solidFill>
                  <a:srgbClr val="336600"/>
                </a:solidFill>
              </a:rPr>
              <a:t>El P.N. Dinira, aunque </a:t>
            </a:r>
            <a:r>
              <a:rPr lang="es-MX" sz="2600" b="1" dirty="0">
                <a:ln>
                  <a:solidFill>
                    <a:schemeClr val="tx1">
                      <a:lumMod val="95000"/>
                      <a:lumOff val="5000"/>
                    </a:schemeClr>
                  </a:solidFill>
                </a:ln>
                <a:solidFill>
                  <a:srgbClr val="336600"/>
                </a:solidFill>
              </a:rPr>
              <a:t>no forma parte de la Sierra de Portuguesa sino de la Sierra de Barbacoas, </a:t>
            </a:r>
            <a:r>
              <a:rPr lang="es-MX" sz="2600" b="1" dirty="0" smtClean="0">
                <a:ln>
                  <a:solidFill>
                    <a:schemeClr val="tx1">
                      <a:lumMod val="95000"/>
                      <a:lumOff val="5000"/>
                    </a:schemeClr>
                  </a:solidFill>
                </a:ln>
                <a:solidFill>
                  <a:srgbClr val="336600"/>
                </a:solidFill>
              </a:rPr>
              <a:t>sí forma parte de </a:t>
            </a:r>
            <a:r>
              <a:rPr lang="es-MX" sz="2600" b="1" dirty="0">
                <a:ln>
                  <a:solidFill>
                    <a:schemeClr val="tx1">
                      <a:lumMod val="95000"/>
                      <a:lumOff val="5000"/>
                    </a:schemeClr>
                  </a:solidFill>
                </a:ln>
                <a:solidFill>
                  <a:srgbClr val="336600"/>
                </a:solidFill>
              </a:rPr>
              <a:t>una red de áreas naturales protegidas dentro de los Andes venezolanos</a:t>
            </a:r>
            <a:r>
              <a:rPr lang="es-MX" sz="2600" b="1" dirty="0" smtClean="0">
                <a:ln>
                  <a:solidFill>
                    <a:schemeClr val="tx1">
                      <a:lumMod val="95000"/>
                      <a:lumOff val="5000"/>
                    </a:schemeClr>
                  </a:solidFill>
                </a:ln>
                <a:solidFill>
                  <a:srgbClr val="336600"/>
                </a:solidFill>
              </a:rPr>
              <a:t>.</a:t>
            </a:r>
            <a:endParaRPr lang="es-VE" sz="26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8:00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9</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9" name="Picture 52" descr="NUEVA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526" y="3672029"/>
            <a:ext cx="3117198" cy="214285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4402563" y="3468350"/>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45.328 ha.</a:t>
            </a:r>
            <a:endParaRPr lang="es-ES" altLang="es-VE" sz="1400" dirty="0">
              <a:ln w="3175">
                <a:solidFill>
                  <a:srgbClr val="336600"/>
                </a:solidFill>
              </a:ln>
              <a:solidFill>
                <a:srgbClr val="92D050"/>
              </a:solidFill>
            </a:endParaRPr>
          </a:p>
        </p:txBody>
      </p:sp>
      <p:pic>
        <p:nvPicPr>
          <p:cNvPr id="11" name="Picture 67"/>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4422700" y="677616"/>
            <a:ext cx="4469780" cy="2781296"/>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749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a 1&quot;/&gt;&lt;property id=&quot;20307&quot; value=&quot;278&quot;/&gt;&lt;/object&gt;&lt;object type=&quot;3&quot; unique_id=&quot;10005&quot;&gt;&lt;property id=&quot;20148&quot; value=&quot;5&quot;/&gt;&lt;property id=&quot;20300&quot; value=&quot;Diapositiva 2&quot;/&gt;&lt;property id=&quot;20307&quot; value=&quot;256&quot;/&gt;&lt;/object&gt;&lt;object type=&quot;3&quot; unique_id=&quot;10008&quot;&gt;&lt;property id=&quot;20148&quot; value=&quot;5&quot;/&gt;&lt;property id=&quot;20300&quot; value=&quot;Diapositiva 51&quot;/&gt;&lt;property id=&quot;20307&quot; value=&quot;270&quot;/&gt;&lt;/object&gt;&lt;object type=&quot;3&quot; unique_id=&quot;10014&quot;&gt;&lt;property id=&quot;20148&quot; value=&quot;5&quot;/&gt;&lt;property id=&quot;20300&quot; value=&quot;Diapositiva 20&quot;/&gt;&lt;property id=&quot;20307&quot; value=&quot;274&quot;/&gt;&lt;/object&gt;&lt;object type=&quot;3&quot; unique_id=&quot;10015&quot;&gt;&lt;property id=&quot;20148&quot; value=&quot;5&quot;/&gt;&lt;property id=&quot;20300&quot; value=&quot;Diapositiva 21&quot;/&gt;&lt;property id=&quot;20307&quot; value=&quot;284&quot;/&gt;&lt;/object&gt;&lt;object type=&quot;3&quot; unique_id=&quot;10016&quot;&gt;&lt;property id=&quot;20148&quot; value=&quot;5&quot;/&gt;&lt;property id=&quot;20300&quot; value=&quot;Diapositiva 22&quot;/&gt;&lt;property id=&quot;20307&quot; value=&quot;285&quot;/&gt;&lt;/object&gt;&lt;object type=&quot;3&quot; unique_id=&quot;10017&quot;&gt;&lt;property id=&quot;20148&quot; value=&quot;5&quot;/&gt;&lt;property id=&quot;20300&quot; value=&quot;Diapositiva 38&quot;/&gt;&lt;property id=&quot;20307&quot; value=&quot;276&quot;/&gt;&lt;/object&gt;&lt;object type=&quot;3&quot; unique_id=&quot;10019&quot;&gt;&lt;property id=&quot;20148&quot; value=&quot;5&quot;/&gt;&lt;property id=&quot;20300&quot; value=&quot;Diapositiva 39&quot;/&gt;&lt;property id=&quot;20307&quot; value=&quot;267&quot;/&gt;&lt;/object&gt;&lt;object type=&quot;3&quot; unique_id=&quot;10021&quot;&gt;&lt;property id=&quot;20148&quot; value=&quot;5&quot;/&gt;&lt;property id=&quot;20300&quot; value=&quot;Diapositiva 27&quot;/&gt;&lt;property id=&quot;20307&quot; value=&quot;273&quot;/&gt;&lt;/object&gt;&lt;object type=&quot;3&quot; unique_id=&quot;10023&quot;&gt;&lt;property id=&quot;20148&quot; value=&quot;5&quot;/&gt;&lt;property id=&quot;20300&quot; value=&quot;Diapositiva 35&quot;/&gt;&lt;property id=&quot;20307&quot; value=&quot;280&quot;/&gt;&lt;/object&gt;&lt;object type=&quot;3&quot; unique_id=&quot;10024&quot;&gt;&lt;property id=&quot;20148&quot; value=&quot;5&quot;/&gt;&lt;property id=&quot;20300&quot; value=&quot;Diapositiva 37&quot;/&gt;&lt;property id=&quot;20307&quot; value=&quot;286&quot;/&gt;&lt;/object&gt;&lt;object type=&quot;3&quot; unique_id=&quot;10026&quot;&gt;&lt;property id=&quot;20148&quot; value=&quot;5&quot;/&gt;&lt;property id=&quot;20300&quot; value=&quot;Diapositiva 69&quot;/&gt;&lt;property id=&quot;20307&quot; value=&quot;283&quot;/&gt;&lt;/object&gt;&lt;object type=&quot;3&quot; unique_id=&quot;10027&quot;&gt;&lt;property id=&quot;20148&quot; value=&quot;5&quot;/&gt;&lt;property id=&quot;20300&quot; value=&quot;Diapositiva 71&quot;/&gt;&lt;property id=&quot;20307&quot; value=&quot;282&quot;/&gt;&lt;/object&gt;&lt;object type=&quot;3&quot; unique_id=&quot;10184&quot;&gt;&lt;property id=&quot;20148&quot; value=&quot;5&quot;/&gt;&lt;property id=&quot;20300&quot; value=&quot;Diapositiva 49&quot;/&gt;&lt;property id=&quot;20307&quot; value=&quot;290&quot;/&gt;&lt;/object&gt;&lt;object type=&quot;3&quot; unique_id=&quot;10185&quot;&gt;&lt;property id=&quot;20148&quot; value=&quot;5&quot;/&gt;&lt;property id=&quot;20300&quot; value=&quot;Diapositiva 29&quot;/&gt;&lt;property id=&quot;20307&quot; value=&quot;289&quot;/&gt;&lt;/object&gt;&lt;object type=&quot;3&quot; unique_id=&quot;10186&quot;&gt;&lt;property id=&quot;20148&quot; value=&quot;5&quot;/&gt;&lt;property id=&quot;20300&quot; value=&quot;Diapositiva 31&quot;/&gt;&lt;property id=&quot;20307&quot; value=&quot;291&quot;/&gt;&lt;/object&gt;&lt;object type=&quot;3&quot; unique_id=&quot;10274&quot;&gt;&lt;property id=&quot;20148&quot; value=&quot;5&quot;/&gt;&lt;property id=&quot;20300&quot; value=&quot;Diapositiva 54&quot;/&gt;&lt;property id=&quot;20307&quot; value=&quot;292&quot;/&gt;&lt;/object&gt;&lt;object type=&quot;3&quot; unique_id=&quot;10363&quot;&gt;&lt;property id=&quot;20148&quot; value=&quot;5&quot;/&gt;&lt;property id=&quot;20300&quot; value=&quot;Diapositiva 61&quot;/&gt;&lt;property id=&quot;20307&quot; value=&quot;293&quot;/&gt;&lt;/object&gt;&lt;object type=&quot;3&quot; unique_id=&quot;10742&quot;&gt;&lt;property id=&quot;20148&quot; value=&quot;5&quot;/&gt;&lt;property id=&quot;20300&quot; value=&quot;Diapositiva 6&quot;/&gt;&lt;property id=&quot;20307&quot; value=&quot;294&quot;/&gt;&lt;/object&gt;&lt;object type=&quot;3&quot; unique_id=&quot;10743&quot;&gt;&lt;property id=&quot;20148&quot; value=&quot;5&quot;/&gt;&lt;property id=&quot;20300&quot; value=&quot;Diapositiva 8&quot;/&gt;&lt;property id=&quot;20307&quot; value=&quot;295&quot;/&gt;&lt;/object&gt;&lt;object type=&quot;3&quot; unique_id=&quot;10837&quot;&gt;&lt;property id=&quot;20148&quot; value=&quot;5&quot;/&gt;&lt;property id=&quot;20300&quot; value=&quot;Diapositiva 13&quot;/&gt;&lt;property id=&quot;20307&quot; value=&quot;296&quot;/&gt;&lt;/object&gt;&lt;object type=&quot;3&quot; unique_id=&quot;10932&quot;&gt;&lt;property id=&quot;20148&quot; value=&quot;5&quot;/&gt;&lt;property id=&quot;20300&quot; value=&quot;Diapositiva 47&quot;/&gt;&lt;property id=&quot;20307&quot; value=&quot;297&quot;/&gt;&lt;/object&gt;&lt;object type=&quot;3&quot; unique_id=&quot;11186&quot;&gt;&lt;property id=&quot;20148&quot; value=&quot;5&quot;/&gt;&lt;property id=&quot;20300&quot; value=&quot;Diapositiva 40&quot;/&gt;&lt;property id=&quot;20307&quot; value=&quot;298&quot;/&gt;&lt;/object&gt;&lt;object type=&quot;3&quot; unique_id=&quot;11219&quot;&gt;&lt;property id=&quot;20148&quot; value=&quot;5&quot;/&gt;&lt;property id=&quot;20300&quot; value=&quot;Diapositiva 17&quot;/&gt;&lt;property id=&quot;20307&quot; value=&quot;299&quot;/&gt;&lt;/object&gt;&lt;object type=&quot;3&quot; unique_id=&quot;11352&quot;&gt;&lt;property id=&quot;20148&quot; value=&quot;5&quot;/&gt;&lt;property id=&quot;20300&quot; value=&quot;Diapositiva 53&quot;/&gt;&lt;property id=&quot;20307&quot; value=&quot;300&quot;/&gt;&lt;/object&gt;&lt;object type=&quot;3&quot; unique_id=&quot;11455&quot;&gt;&lt;property id=&quot;20148&quot; value=&quot;5&quot;/&gt;&lt;property id=&quot;20300&quot; value=&quot;Diapositiva 19&quot;/&gt;&lt;property id=&quot;20307&quot; value=&quot;301&quot;/&gt;&lt;/object&gt;&lt;object type=&quot;3&quot; unique_id=&quot;11456&quot;&gt;&lt;property id=&quot;20148&quot; value=&quot;5&quot;/&gt;&lt;property id=&quot;20300&quot; value=&quot;Diapositiva 66&quot;/&gt;&lt;property id=&quot;20307&quot; value=&quot;303&quot;/&gt;&lt;/object&gt;&lt;object type=&quot;3&quot; unique_id=&quot;11457&quot;&gt;&lt;property id=&quot;20148&quot; value=&quot;5&quot;/&gt;&lt;property id=&quot;20300&quot; value=&quot;Diapositiva 67&quot;/&gt;&lt;property id=&quot;20307&quot; value=&quot;302&quot;/&gt;&lt;/object&gt;&lt;object type=&quot;3&quot; unique_id=&quot;12003&quot;&gt;&lt;property id=&quot;20148&quot; value=&quot;5&quot;/&gt;&lt;property id=&quot;20300&quot; value=&quot;Diapositiva 57&quot;/&gt;&lt;property id=&quot;20307&quot; value=&quot;305&quot;/&gt;&lt;/object&gt;&lt;object type=&quot;3&quot; unique_id=&quot;12042&quot;&gt;&lt;property id=&quot;20148&quot; value=&quot;5&quot;/&gt;&lt;property id=&quot;20300&quot; value=&quot;Diapositiva 58&quot;/&gt;&lt;property id=&quot;20307&quot; value=&quot;306&quot;/&gt;&lt;/object&gt;&lt;object type=&quot;3&quot; unique_id=&quot;13028&quot;&gt;&lt;property id=&quot;20148&quot; value=&quot;5&quot;/&gt;&lt;property id=&quot;20300&quot; value=&quot;Diapositiva 16&quot;/&gt;&lt;property id=&quot;20307&quot; value=&quot;308&quot;/&gt;&lt;/object&gt;&lt;object type=&quot;3&quot; unique_id=&quot;13029&quot;&gt;&lt;property id=&quot;20148&quot; value=&quot;5&quot;/&gt;&lt;property id=&quot;20300&quot; value=&quot;Diapositiva 24&quot;/&gt;&lt;property id=&quot;20307&quot; value=&quot;309&quot;/&gt;&lt;/object&gt;&lt;object type=&quot;3&quot; unique_id=&quot;13030&quot;&gt;&lt;property id=&quot;20148&quot; value=&quot;5&quot;/&gt;&lt;property id=&quot;20300&quot; value=&quot;Diapositiva 23&quot;/&gt;&lt;property id=&quot;20307&quot; value=&quot;311&quot;/&gt;&lt;/object&gt;&lt;object type=&quot;3&quot; unique_id=&quot;13032&quot;&gt;&lt;property id=&quot;20148&quot; value=&quot;5&quot;/&gt;&lt;property id=&quot;20300&quot; value=&quot;Diapositiva 32&quot;/&gt;&lt;property id=&quot;20307&quot; value=&quot;312&quot;/&gt;&lt;/object&gt;&lt;object type=&quot;3&quot; unique_id=&quot;13033&quot;&gt;&lt;property id=&quot;20148&quot; value=&quot;5&quot;/&gt;&lt;property id=&quot;20300&quot; value=&quot;Diapositiva 12&quot;/&gt;&lt;property id=&quot;20307&quot; value=&quot;307&quot;/&gt;&lt;/object&gt;&lt;object type=&quot;3&quot; unique_id=&quot;13219&quot;&gt;&lt;property id=&quot;20148&quot; value=&quot;5&quot;/&gt;&lt;property id=&quot;20300&quot; value=&quot;Diapositiva 70&quot;/&gt;&lt;property id=&quot;20307&quot; value=&quot;315&quot;/&gt;&lt;/object&gt;&lt;object type=&quot;3&quot; unique_id=&quot;13508&quot;&gt;&lt;property id=&quot;20148&quot; value=&quot;5&quot;/&gt;&lt;property id=&quot;20300&quot; value=&quot;Diapositiva 7&quot;/&gt;&lt;property id=&quot;20307&quot; value=&quot;317&quot;/&gt;&lt;/object&gt;&lt;object type=&quot;3&quot; unique_id=&quot;13901&quot;&gt;&lt;property id=&quot;20148&quot; value=&quot;5&quot;/&gt;&lt;property id=&quot;20300&quot; value=&quot;Diapositiva 11&quot;/&gt;&lt;property id=&quot;20307&quot; value=&quot;318&quot;/&gt;&lt;/object&gt;&lt;object type=&quot;3&quot; unique_id=&quot;14102&quot;&gt;&lt;property id=&quot;20148&quot; value=&quot;5&quot;/&gt;&lt;property id=&quot;20300&quot; value=&quot;Diapositiva 9&quot;/&gt;&lt;property id=&quot;20307&quot; value=&quot;319&quot;/&gt;&lt;/object&gt;&lt;object type=&quot;3&quot; unique_id=&quot;14409&quot;&gt;&lt;property id=&quot;20148&quot; value=&quot;5&quot;/&gt;&lt;property id=&quot;20300&quot; value=&quot;Diapositiva 15&quot;/&gt;&lt;property id=&quot;20307&quot; value=&quot;320&quot;/&gt;&lt;/object&gt;&lt;object type=&quot;3&quot; unique_id=&quot;14618&quot;&gt;&lt;property id=&quot;20148&quot; value=&quot;5&quot;/&gt;&lt;property id=&quot;20300&quot; value=&quot;Diapositiva 25&quot;/&gt;&lt;property id=&quot;20307&quot; value=&quot;321&quot;/&gt;&lt;/object&gt;&lt;object type=&quot;3&quot; unique_id=&quot;14782&quot;&gt;&lt;property id=&quot;20148&quot; value=&quot;5&quot;/&gt;&lt;property id=&quot;20300&quot; value=&quot;Diapositiva 28&quot;/&gt;&lt;property id=&quot;20307&quot; value=&quot;323&quot;/&gt;&lt;/object&gt;&lt;object type=&quot;3&quot; unique_id=&quot;15478&quot;&gt;&lt;property id=&quot;20148&quot; value=&quot;5&quot;/&gt;&lt;property id=&quot;20300&quot; value=&quot;Diapositiva 41&quot;/&gt;&lt;property id=&quot;20307&quot; value=&quot;324&quot;/&gt;&lt;/object&gt;&lt;object type=&quot;3&quot; unique_id=&quot;15636&quot;&gt;&lt;property id=&quot;20148&quot; value=&quot;5&quot;/&gt;&lt;property id=&quot;20300&quot; value=&quot;Diapositiva 48&quot;/&gt;&lt;property id=&quot;20307&quot; value=&quot;325&quot;/&gt;&lt;/object&gt;&lt;object type=&quot;3&quot; unique_id=&quot;16379&quot;&gt;&lt;property id=&quot;20148&quot; value=&quot;5&quot;/&gt;&lt;property id=&quot;20300&quot; value=&quot;Diapositiva 50&quot;/&gt;&lt;property id=&quot;20307&quot; value=&quot;326&quot;/&gt;&lt;/object&gt;&lt;object type=&quot;3&quot; unique_id=&quot;16920&quot;&gt;&lt;property id=&quot;20148&quot; value=&quot;5&quot;/&gt;&lt;property id=&quot;20300&quot; value=&quot;Diapositiva 52&quot;/&gt;&lt;property id=&quot;20307&quot; value=&quot;327&quot;/&gt;&lt;/object&gt;&lt;object type=&quot;3&quot; unique_id=&quot;17251&quot;&gt;&lt;property id=&quot;20148&quot; value=&quot;5&quot;/&gt;&lt;property id=&quot;20300&quot; value=&quot;Diapositiva 30&quot;/&gt;&lt;property id=&quot;20307&quot; value=&quot;328&quot;/&gt;&lt;/object&gt;&lt;object type=&quot;3&quot; unique_id=&quot;17252&quot;&gt;&lt;property id=&quot;20148&quot; value=&quot;5&quot;/&gt;&lt;property id=&quot;20300&quot; value=&quot;Diapositiva 34&quot;/&gt;&lt;property id=&quot;20307&quot; value=&quot;329&quot;/&gt;&lt;/object&gt;&lt;object type=&quot;3&quot; unique_id=&quot;17481&quot;&gt;&lt;property id=&quot;20148&quot; value=&quot;5&quot;/&gt;&lt;property id=&quot;20300&quot; value=&quot;Diapositiva 33&quot;/&gt;&lt;property id=&quot;20307&quot; value=&quot;330&quot;/&gt;&lt;/object&gt;&lt;object type=&quot;3&quot; unique_id=&quot;17482&quot;&gt;&lt;property id=&quot;20148&quot; value=&quot;5&quot;/&gt;&lt;property id=&quot;20300&quot; value=&quot;Diapositiva 36&quot;/&gt;&lt;property id=&quot;20307&quot; value=&quot;331&quot;/&gt;&lt;/object&gt;&lt;object type=&quot;3&quot; unique_id=&quot;17778&quot;&gt;&lt;property id=&quot;20148&quot; value=&quot;5&quot;/&gt;&lt;property id=&quot;20300&quot; value=&quot;Diapositiva 55&quot;/&gt;&lt;property id=&quot;20307&quot; value=&quot;332&quot;/&gt;&lt;/object&gt;&lt;object type=&quot;3&quot; unique_id=&quot;17779&quot;&gt;&lt;property id=&quot;20148&quot; value=&quot;5&quot;/&gt;&lt;property id=&quot;20300&quot; value=&quot;Diapositiva 56&quot;/&gt;&lt;property id=&quot;20307&quot; value=&quot;334&quot;/&gt;&lt;/object&gt;&lt;object type=&quot;3&quot; unique_id=&quot;18066&quot;&gt;&lt;property id=&quot;20148&quot; value=&quot;5&quot;/&gt;&lt;property id=&quot;20300&quot; value=&quot;Diapositiva 60&quot;/&gt;&lt;property id=&quot;20307&quot; value=&quot;335&quot;/&gt;&lt;/object&gt;&lt;object type=&quot;3&quot; unique_id=&quot;18315&quot;&gt;&lt;property id=&quot;20148&quot; value=&quot;5&quot;/&gt;&lt;property id=&quot;20300&quot; value=&quot;Diapositiva 62&quot;/&gt;&lt;property id=&quot;20307&quot; value=&quot;336&quot;/&gt;&lt;/object&gt;&lt;object type=&quot;3&quot; unique_id=&quot;18316&quot;&gt;&lt;property id=&quot;20148&quot; value=&quot;5&quot;/&gt;&lt;property id=&quot;20300&quot; value=&quot;Diapositiva 63&quot;/&gt;&lt;property id=&quot;20307&quot; value=&quot;337&quot;/&gt;&lt;/object&gt;&lt;object type=&quot;3&quot; unique_id=&quot;18573&quot;&gt;&lt;property id=&quot;20148&quot; value=&quot;5&quot;/&gt;&lt;property id=&quot;20300&quot; value=&quot;Diapositiva 65&quot;/&gt;&lt;property id=&quot;20307&quot; value=&quot;338&quot;/&gt;&lt;/object&gt;&lt;object type=&quot;3&quot; unique_id=&quot;18892&quot;&gt;&lt;property id=&quot;20148&quot; value=&quot;5&quot;/&gt;&lt;property id=&quot;20300&quot; value=&quot;Diapositiva 18&quot;/&gt;&lt;property id=&quot;20307&quot; value=&quot;339&quot;/&gt;&lt;/object&gt;&lt;object type=&quot;3&quot; unique_id=&quot;19277&quot;&gt;&lt;property id=&quot;20148&quot; value=&quot;5&quot;/&gt;&lt;property id=&quot;20300&quot; value=&quot;Diapositiva 10&quot;/&gt;&lt;property id=&quot;20307&quot; value=&quot;340&quot;/&gt;&lt;/object&gt;&lt;object type=&quot;3&quot; unique_id=&quot;19538&quot;&gt;&lt;property id=&quot;20148&quot; value=&quot;5&quot;/&gt;&lt;property id=&quot;20300&quot; value=&quot;Diapositiva 68&quot;/&gt;&lt;property id=&quot;20307&quot; value=&quot;341&quot;/&gt;&lt;/object&gt;&lt;object type=&quot;3&quot; unique_id=&quot;19929&quot;&gt;&lt;property id=&quot;20148&quot; value=&quot;5&quot;/&gt;&lt;property id=&quot;20300&quot; value=&quot;Diapositiva 3&quot;/&gt;&lt;property id=&quot;20307&quot; value=&quot;344&quot;/&gt;&lt;/object&gt;&lt;object type=&quot;3&quot; unique_id=&quot;19930&quot;&gt;&lt;property id=&quot;20148&quot; value=&quot;5&quot;/&gt;&lt;property id=&quot;20300&quot; value=&quot;Diapositiva 4&quot;/&gt;&lt;property id=&quot;20307&quot; value=&quot;342&quot;/&gt;&lt;/object&gt;&lt;object type=&quot;3&quot; unique_id=&quot;19931&quot;&gt;&lt;property id=&quot;20148&quot; value=&quot;5&quot;/&gt;&lt;property id=&quot;20300&quot; value=&quot;Diapositiva 5&quot;/&gt;&lt;property id=&quot;20307&quot; value=&quot;343&quot;/&gt;&lt;/object&gt;&lt;object type=&quot;3&quot; unique_id=&quot;20852&quot;&gt;&lt;property id=&quot;20148&quot; value=&quot;5&quot;/&gt;&lt;property id=&quot;20300&quot; value=&quot;Diapositiva 64&quot;/&gt;&lt;property id=&quot;20307&quot; value=&quot;348&quot;/&gt;&lt;/object&gt;&lt;object type=&quot;3&quot; unique_id=&quot;21261&quot;&gt;&lt;property id=&quot;20148&quot; value=&quot;5&quot;/&gt;&lt;property id=&quot;20300&quot; value=&quot;Diapositiva 14&quot;/&gt;&lt;property id=&quot;20307&quot; value=&quot;349&quot;/&gt;&lt;/object&gt;&lt;object type=&quot;3&quot; unique_id=&quot;21264&quot;&gt;&lt;property id=&quot;20148&quot; value=&quot;5&quot;/&gt;&lt;property id=&quot;20300&quot; value=&quot;Diapositiva 42&quot;/&gt;&lt;property id=&quot;20307&quot; value=&quot;353&quot;/&gt;&lt;/object&gt;&lt;object type=&quot;3&quot; unique_id=&quot;21265&quot;&gt;&lt;property id=&quot;20148&quot; value=&quot;5&quot;/&gt;&lt;property id=&quot;20300&quot; value=&quot;Diapositiva 43&quot;/&gt;&lt;property id=&quot;20307&quot; value=&quot;354&quot;/&gt;&lt;/object&gt;&lt;object type=&quot;3&quot; unique_id=&quot;21266&quot;&gt;&lt;property id=&quot;20148&quot; value=&quot;5&quot;/&gt;&lt;property id=&quot;20300&quot; value=&quot;Diapositiva 44&quot;/&gt;&lt;property id=&quot;20307&quot; value=&quot;355&quot;/&gt;&lt;/object&gt;&lt;object type=&quot;3&quot; unique_id=&quot;21267&quot;&gt;&lt;property id=&quot;20148&quot; value=&quot;5&quot;/&gt;&lt;property id=&quot;20300&quot; value=&quot;Diapositiva 45&quot;/&gt;&lt;property id=&quot;20307&quot; value=&quot;352&quot;/&gt;&lt;/object&gt;&lt;object type=&quot;3&quot; unique_id=&quot;21268&quot;&gt;&lt;property id=&quot;20148&quot; value=&quot;5&quot;/&gt;&lt;property id=&quot;20300&quot; value=&quot;Diapositiva 46&quot;/&gt;&lt;property id=&quot;20307&quot; value=&quot;356&quot;/&gt;&lt;/object&gt;&lt;object type=&quot;3&quot; unique_id=&quot;21269&quot;&gt;&lt;property id=&quot;20148&quot; value=&quot;5&quot;/&gt;&lt;property id=&quot;20300&quot; value=&quot;Diapositiva 26&quot;/&gt;&lt;property id=&quot;20307&quot; value=&quot;357&quot;/&gt;&lt;/object&gt;&lt;object type=&quot;3&quot; unique_id=&quot;21929&quot;&gt;&lt;property id=&quot;20148&quot; value=&quot;5&quot;/&gt;&lt;property id=&quot;20300&quot; value=&quot;Diapositiva 59&quot;/&gt;&lt;property id=&quot;20307&quot; value=&quot;358&quot;/&gt;&lt;/object&gt;&lt;/object&gt;&lt;/object&gt;&lt;/database&gt;"/>
  <p:tag name="SECTOMILLISECCONVERTED" val="1"/>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tique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6608</TotalTime>
  <Words>4939</Words>
  <Application>Microsoft Office PowerPoint</Application>
  <PresentationFormat>Presentación en pantalla (4:3)</PresentationFormat>
  <Paragraphs>546</Paragraphs>
  <Slides>83</Slides>
  <Notes>15</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83</vt:i4>
      </vt:variant>
    </vt:vector>
  </HeadingPairs>
  <TitlesOfParts>
    <vt:vector size="95" baseType="lpstr">
      <vt:lpstr>Arial</vt:lpstr>
      <vt:lpstr>Arial Black</vt:lpstr>
      <vt:lpstr>Arial Rounded MT Bold</vt:lpstr>
      <vt:lpstr>Calibri</vt:lpstr>
      <vt:lpstr>Cooper Black</vt:lpstr>
      <vt:lpstr>Garamond</vt:lpstr>
      <vt:lpstr>Lucida Console</vt:lpstr>
      <vt:lpstr>Symbol</vt:lpstr>
      <vt:lpstr>Times New Roman</vt:lpstr>
      <vt:lpstr>Wingdings</vt:lpstr>
      <vt:lpstr>Diseño predeterminado</vt:lpstr>
      <vt:lpstr>Jpeg File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INPARQUES _ Proyecto de Ampliación del Parque Nacional Terepaima</dc:title>
  <dc:subject>Corredor Ecológico Sierra de Portuguesa</dc:subject>
  <dc:creator>Oscar Pérez y Francisco Lau - 2015</dc:creator>
  <dc:description>Información, diseño y montaje: Oscar Pérez (INPARQUES Portuguesa) y Francisco Lau (INPARQUES Lara)</dc:description>
  <cp:lastModifiedBy>Francisco Lau</cp:lastModifiedBy>
  <cp:revision>499</cp:revision>
  <dcterms:created xsi:type="dcterms:W3CDTF">2011-11-03T00:48:48Z</dcterms:created>
  <dcterms:modified xsi:type="dcterms:W3CDTF">2016-04-22T00:50:24Z</dcterms:modified>
</cp:coreProperties>
</file>