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sldIdLst>
    <p:sldId id="359" r:id="rId2"/>
    <p:sldId id="358" r:id="rId3"/>
    <p:sldId id="256" r:id="rId4"/>
    <p:sldId id="342" r:id="rId5"/>
    <p:sldId id="343" r:id="rId6"/>
    <p:sldId id="317" r:id="rId7"/>
    <p:sldId id="295" r:id="rId8"/>
    <p:sldId id="319" r:id="rId9"/>
    <p:sldId id="340" r:id="rId10"/>
    <p:sldId id="318" r:id="rId11"/>
    <p:sldId id="296" r:id="rId12"/>
    <p:sldId id="349" r:id="rId13"/>
    <p:sldId id="320" r:id="rId14"/>
    <p:sldId id="299" r:id="rId15"/>
    <p:sldId id="339" r:id="rId16"/>
    <p:sldId id="301" r:id="rId17"/>
    <p:sldId id="274" r:id="rId18"/>
    <p:sldId id="284" r:id="rId19"/>
    <p:sldId id="285" r:id="rId20"/>
    <p:sldId id="311" r:id="rId21"/>
    <p:sldId id="357" r:id="rId22"/>
    <p:sldId id="273" r:id="rId23"/>
    <p:sldId id="323" r:id="rId24"/>
    <p:sldId id="321" r:id="rId25"/>
    <p:sldId id="289" r:id="rId26"/>
    <p:sldId id="328" r:id="rId27"/>
    <p:sldId id="291" r:id="rId28"/>
    <p:sldId id="312" r:id="rId29"/>
    <p:sldId id="330" r:id="rId30"/>
    <p:sldId id="329" r:id="rId31"/>
    <p:sldId id="280" r:id="rId32"/>
    <p:sldId id="331" r:id="rId33"/>
    <p:sldId id="286" r:id="rId34"/>
    <p:sldId id="276" r:id="rId35"/>
    <p:sldId id="267" r:id="rId36"/>
    <p:sldId id="298" r:id="rId37"/>
    <p:sldId id="324" r:id="rId38"/>
    <p:sldId id="353" r:id="rId39"/>
    <p:sldId id="354" r:id="rId40"/>
    <p:sldId id="352" r:id="rId41"/>
    <p:sldId id="356" r:id="rId42"/>
    <p:sldId id="297" r:id="rId43"/>
    <p:sldId id="325" r:id="rId44"/>
    <p:sldId id="290" r:id="rId45"/>
    <p:sldId id="326" r:id="rId46"/>
    <p:sldId id="270" r:id="rId47"/>
    <p:sldId id="327" r:id="rId48"/>
    <p:sldId id="300" r:id="rId49"/>
    <p:sldId id="292" r:id="rId50"/>
    <p:sldId id="332" r:id="rId51"/>
    <p:sldId id="334" r:id="rId52"/>
    <p:sldId id="305" r:id="rId53"/>
    <p:sldId id="306" r:id="rId54"/>
    <p:sldId id="335" r:id="rId55"/>
    <p:sldId id="293" r:id="rId56"/>
    <p:sldId id="336" r:id="rId57"/>
    <p:sldId id="337" r:id="rId58"/>
    <p:sldId id="348" r:id="rId59"/>
    <p:sldId id="372" r:id="rId60"/>
    <p:sldId id="338" r:id="rId61"/>
    <p:sldId id="303" r:id="rId62"/>
    <p:sldId id="361" r:id="rId63"/>
    <p:sldId id="302" r:id="rId64"/>
    <p:sldId id="360" r:id="rId65"/>
    <p:sldId id="344" r:id="rId66"/>
    <p:sldId id="341" r:id="rId67"/>
    <p:sldId id="362" r:id="rId68"/>
    <p:sldId id="363" r:id="rId69"/>
    <p:sldId id="365" r:id="rId70"/>
    <p:sldId id="368" r:id="rId71"/>
    <p:sldId id="366" r:id="rId72"/>
    <p:sldId id="367" r:id="rId73"/>
    <p:sldId id="369" r:id="rId74"/>
    <p:sldId id="370" r:id="rId75"/>
    <p:sldId id="371" r:id="rId76"/>
    <p:sldId id="283" r:id="rId77"/>
    <p:sldId id="315" r:id="rId78"/>
    <p:sldId id="282" r:id="rId79"/>
  </p:sldIdLst>
  <p:sldSz cx="9144000" cy="6858000" type="screen4x3"/>
  <p:notesSz cx="6858000" cy="9144000"/>
  <p:custDataLst>
    <p:tags r:id="rId81"/>
  </p:custData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orient="horz" pos="210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5" orient="horz" pos="1162" userDrawn="1">
          <p15:clr>
            <a:srgbClr val="A4A3A4"/>
          </p15:clr>
        </p15:guide>
        <p15:guide id="6" orient="horz" pos="1797" userDrawn="1">
          <p15:clr>
            <a:srgbClr val="A4A3A4"/>
          </p15:clr>
        </p15:guide>
        <p15:guide id="7" orient="horz" pos="3067" userDrawn="1">
          <p15:clr>
            <a:srgbClr val="A4A3A4"/>
          </p15:clr>
        </p15:guide>
        <p15:guide id="8" orient="horz" pos="3612" userDrawn="1">
          <p15:clr>
            <a:srgbClr val="A4A3A4"/>
          </p15:clr>
        </p15:guide>
        <p15:guide id="9" orient="horz" pos="3929" userDrawn="1">
          <p15:clr>
            <a:srgbClr val="A4A3A4"/>
          </p15:clr>
        </p15:guide>
        <p15:guide id="10" orient="horz" pos="9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  <a:srgbClr val="0000FF"/>
    <a:srgbClr val="FF85FF"/>
    <a:srgbClr val="FF43FF"/>
    <a:srgbClr val="FF00FF"/>
    <a:srgbClr val="CCE9AD"/>
    <a:srgbClr val="E7F4D8"/>
    <a:srgbClr val="FF99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4" autoAdjust="0"/>
    <p:restoredTop sz="91160" autoAdjust="0"/>
  </p:normalViewPr>
  <p:slideViewPr>
    <p:cSldViewPr>
      <p:cViewPr varScale="1">
        <p:scale>
          <a:sx n="68" d="100"/>
          <a:sy n="68" d="100"/>
        </p:scale>
        <p:origin x="180" y="78"/>
      </p:cViewPr>
      <p:guideLst>
        <p:guide orient="horz" pos="2115"/>
        <p:guide orient="horz" pos="210"/>
        <p:guide pos="2880"/>
        <p:guide orient="horz" pos="2750"/>
        <p:guide orient="horz" pos="1162"/>
        <p:guide orient="horz" pos="1797"/>
        <p:guide orient="horz" pos="3067"/>
        <p:guide orient="horz" pos="3612"/>
        <p:guide orient="horz" pos="3929"/>
        <p:guide orient="horz" pos="9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50DDCD-8AB1-454C-8C48-99C3852D5BC8}" type="datetimeFigureOut">
              <a:rPr lang="es-VE"/>
              <a:pPr>
                <a:defRPr/>
              </a:pPr>
              <a:t>20/4/2016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VE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VE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EC560CA-C291-4891-B3C3-FE9CD6274B3D}" type="slidenum">
              <a:rPr lang="es-VE"/>
              <a:pPr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49964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VE" smtClean="0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5A9286-B5BD-4A65-9463-8BBD2F148742}" type="slidenum">
              <a:rPr lang="es-VE"/>
              <a:pPr/>
              <a:t>2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1996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https://www.cbd.int/doc/world/ve/ve-nbsap-v2-es.pdf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58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2749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https://www.cbd.int/doc/world/ve/ve-nbsap-v2-es.pdf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59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77456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altLang="es-VE" sz="1200" b="1" dirty="0" smtClean="0">
                <a:cs typeface="Times New Roman" panose="02020603050405020304" pitchFamily="18" charset="0"/>
              </a:rPr>
              <a:t>Artículo 128.</a:t>
            </a:r>
            <a:r>
              <a:rPr lang="es-VE" altLang="es-VE" sz="1200" b="0" dirty="0" smtClean="0">
                <a:cs typeface="Times New Roman" panose="02020603050405020304" pitchFamily="18" charset="0"/>
              </a:rPr>
              <a:t> El Estado desarrollará una política de ordenación del territorio atendiendo a las realidades ecológicas, geográficas, poblacionales, sociales, culturales, económicas, políticas, de acuerdo con las premisas del desarrollo sustentable, que incluya la información, consulta y participación ciudadana. Una ley orgánica desarrollará los principios y criterios para este ordenamiento.</a:t>
            </a:r>
          </a:p>
          <a:p>
            <a:r>
              <a:rPr lang="es-VE" sz="1200" b="0" dirty="0" smtClean="0">
                <a:cs typeface="Times New Roman" panose="02020603050405020304" pitchFamily="18" charset="0"/>
              </a:rPr>
              <a:t>----------------</a:t>
            </a:r>
          </a:p>
          <a:p>
            <a:r>
              <a:rPr lang="es-VE" b="1" dirty="0" smtClean="0"/>
              <a:t>Artículo 5</a:t>
            </a:r>
            <a:r>
              <a:rPr lang="es-VE" b="0" dirty="0" smtClean="0"/>
              <a:t>: La declaratoria de un parque nacional o monumento natural procederá previo estudio técnico que la justifique plenamente. Dichos estudios podrán ser realizados:</a:t>
            </a:r>
          </a:p>
          <a:p>
            <a:r>
              <a:rPr lang="es-VE" b="0" dirty="0" smtClean="0"/>
              <a:t>1. a iniciativa del Ministerio del Ambiente y de los Recursos Naturales Renovables.</a:t>
            </a:r>
          </a:p>
          <a:p>
            <a:r>
              <a:rPr lang="es-VE" b="0" dirty="0" smtClean="0"/>
              <a:t>2. a iniciativa del Instituto Nacional de Parques.</a:t>
            </a:r>
          </a:p>
          <a:p>
            <a:r>
              <a:rPr lang="es-VE" b="0" dirty="0" smtClean="0"/>
              <a:t>3. a solicitud de un grupo de ciudadanos representativo de una comunidad vinculada al área donde se localiza el espacio de cuyo estudio se trate.</a:t>
            </a:r>
          </a:p>
          <a:p>
            <a:r>
              <a:rPr lang="es-VE" b="0" dirty="0" smtClean="0"/>
              <a:t>4. a solicitud de una o varias organizaciones de carácter privado de tipo conservacionista.</a:t>
            </a:r>
          </a:p>
          <a:p>
            <a:r>
              <a:rPr lang="es-VE" b="0" dirty="0" smtClean="0"/>
              <a:t>5. a solicitud de una o varias entidades oficiales nacionales, municipales o estadales.</a:t>
            </a:r>
          </a:p>
          <a:p>
            <a:r>
              <a:rPr lang="es-VE" b="1" dirty="0" smtClean="0"/>
              <a:t>Parágrafo Único</a:t>
            </a:r>
            <a:r>
              <a:rPr lang="es-VE" b="0" dirty="0" smtClean="0"/>
              <a:t>: Las solicitudes a que se refiere este artículo se dirigirán al Ministerio del Ambiente y de los Recursos Naturales Renovables, el cual dará apertura al procedimiento establecido en este Reglamento.</a:t>
            </a:r>
          </a:p>
          <a:p>
            <a:endParaRPr lang="es-VE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65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84578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VE" sz="1200" b="1" dirty="0" err="1" smtClean="0">
                <a:cs typeface="Times New Roman" panose="02020603050405020304" pitchFamily="18" charset="0"/>
              </a:rPr>
              <a:t>Biorregión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Andina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Estado: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Lara, Portuguesa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Municipio: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Jiménez, Andrés Eloy Blanco y Morán (Parroquia José Vicente de </a:t>
            </a:r>
            <a:r>
              <a:rPr lang="es-ES" altLang="es-VE" sz="1200" dirty="0" err="1" smtClean="0">
                <a:cs typeface="Times New Roman" panose="02020603050405020304" pitchFamily="18" charset="0"/>
              </a:rPr>
              <a:t>Unda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)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Superficie: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14.580 ha.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5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6973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VE" sz="1200" b="1" dirty="0" smtClean="0">
                <a:cs typeface="Times New Roman" panose="02020603050405020304" pitchFamily="18" charset="0"/>
              </a:rPr>
              <a:t> </a:t>
            </a:r>
            <a:r>
              <a:rPr lang="es-ES" altLang="es-VE" sz="1200" dirty="0" smtClean="0">
                <a:solidFill>
                  <a:schemeClr val="bg1"/>
                </a:solidFill>
              </a:rPr>
              <a:t>Decreto No. 1519 del 14-04-1976 / Gaceta Oficial Nº 31.000 del 10-06-1976 / </a:t>
            </a:r>
            <a:r>
              <a:rPr lang="es-ES" altLang="es-VE" sz="1200" b="1" dirty="0" err="1" smtClean="0">
                <a:cs typeface="Times New Roman" panose="02020603050405020304" pitchFamily="18" charset="0"/>
              </a:rPr>
              <a:t>Biorregión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Montañosa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Estado: </a:t>
            </a:r>
            <a:r>
              <a:rPr lang="es-ES" altLang="es-VE" sz="1200" dirty="0" smtClean="0"/>
              <a:t>Lara y Portuguesa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Municipio: </a:t>
            </a:r>
            <a:r>
              <a:rPr lang="es-ES" altLang="es-VE" sz="1200" dirty="0" smtClean="0"/>
              <a:t>Palavecino e Iribarren (Lara) y Araure (Portuguesa)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Superficie: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</a:t>
            </a:r>
            <a:r>
              <a:rPr lang="es-ES" altLang="es-VE" sz="1200" dirty="0" smtClean="0"/>
              <a:t>18.650 ha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6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87996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VE" sz="1200" dirty="0" smtClean="0">
                <a:solidFill>
                  <a:schemeClr val="bg1"/>
                </a:solidFill>
              </a:rPr>
              <a:t>Decreto Nº 2.564, del 30-11-1988 / Gaceta Oficial Nº 34.120 del 22-12-1988 / </a:t>
            </a:r>
            <a:r>
              <a:rPr lang="es-ES" altLang="es-VE" sz="1200" b="1" dirty="0" err="1" smtClean="0">
                <a:cs typeface="Times New Roman" panose="02020603050405020304" pitchFamily="18" charset="0"/>
              </a:rPr>
              <a:t>Biorregión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Andina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Estado: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Lara, Trujillo y Portuguesa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Municipio: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Morán y Torres (Lara), </a:t>
            </a:r>
            <a:r>
              <a:rPr lang="es-ES" altLang="es-VE" sz="1200" dirty="0" err="1" smtClean="0">
                <a:cs typeface="Times New Roman" panose="02020603050405020304" pitchFamily="18" charset="0"/>
              </a:rPr>
              <a:t>Bocono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y Juan V. Elías (Trujillo) y Monseñor José Vicente </a:t>
            </a:r>
            <a:r>
              <a:rPr lang="es-ES" altLang="es-VE" sz="1200" dirty="0" err="1" smtClean="0">
                <a:cs typeface="Times New Roman" panose="02020603050405020304" pitchFamily="18" charset="0"/>
              </a:rPr>
              <a:t>Unda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(Portuguesa)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Superficie: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45.328 ha.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7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3581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VE" sz="1200" dirty="0" smtClean="0">
                <a:solidFill>
                  <a:schemeClr val="bg1"/>
                </a:solidFill>
              </a:rPr>
              <a:t>Gaceta Oficial Nº 34.522 del 02 de agosto de 1990 / </a:t>
            </a:r>
            <a:r>
              <a:rPr lang="es-ES" altLang="es-VE" sz="1200" b="1" dirty="0" err="1" smtClean="0">
                <a:cs typeface="Times New Roman" panose="02020603050405020304" pitchFamily="18" charset="0"/>
              </a:rPr>
              <a:t>Biorregión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Montañosa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Estado: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Lara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Municipio: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</a:t>
            </a:r>
            <a:r>
              <a:rPr lang="es-ES" altLang="es-VE" sz="1200" dirty="0" smtClean="0"/>
              <a:t>Iribarren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Superficie: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7.275 ha.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8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65833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altLang="es-VE" sz="1200" dirty="0" smtClean="0">
                <a:solidFill>
                  <a:schemeClr val="bg1"/>
                </a:solidFill>
              </a:rPr>
              <a:t>Gaceta Oficial Nº 34.522 del 02 de agosto de 1990 / </a:t>
            </a:r>
            <a:r>
              <a:rPr lang="es-ES" altLang="es-VE" sz="1200" b="1" dirty="0" err="1" smtClean="0">
                <a:cs typeface="Times New Roman" panose="02020603050405020304" pitchFamily="18" charset="0"/>
              </a:rPr>
              <a:t>Biorregión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: 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Montañosa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Estado: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Lara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Municipio: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</a:t>
            </a:r>
            <a:r>
              <a:rPr lang="es-ES" altLang="es-VE" sz="1200" dirty="0" smtClean="0"/>
              <a:t>Iribarren / </a:t>
            </a:r>
            <a:r>
              <a:rPr lang="es-ES" altLang="es-VE" sz="1200" b="1" dirty="0" smtClean="0">
                <a:cs typeface="Times New Roman" panose="02020603050405020304" pitchFamily="18" charset="0"/>
              </a:rPr>
              <a:t>Superficie:</a:t>
            </a:r>
            <a:r>
              <a:rPr lang="es-ES" altLang="es-VE" sz="1200" dirty="0" smtClean="0">
                <a:cs typeface="Times New Roman" panose="02020603050405020304" pitchFamily="18" charset="0"/>
              </a:rPr>
              <a:t> 7.275 ha.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9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4587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VE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F23FBF-0767-482C-8360-763AFA86EFE2}" type="slidenum">
              <a:rPr lang="es-VE"/>
              <a:pPr/>
              <a:t>33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6787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http://musguito.net.ve/anapro/documentos/inparques.gob.ve/informe_pais.pdf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56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625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https://www.cbd.int/doc/world/ve/ve-nbsap-v2-es.pdf</a:t>
            </a:r>
            <a:endParaRPr lang="es-V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60CA-C291-4891-B3C3-FE9CD6274B3D}" type="slidenum">
              <a:rPr lang="es-VE" smtClean="0"/>
              <a:pPr/>
              <a:t>57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3374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358C-B621-457F-80B8-7B6444D1A224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6BD76-9975-4DB8-B4E6-79F7D9642A1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72795-9583-4500-9AF1-F2531D4433D0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A1935-4F61-47A7-BC99-FC4D75E7FDB5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EFCF2-1682-4649-A6CF-922869F0DA69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9E25D-879B-4EB1-BADC-804D18ECA0C5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77CBF-06BA-4946-AC7F-D9080CF24258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D82C5-43E2-4108-A059-B2BB63FB41B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9B6CC-F452-4C33-9681-6F4A0B8D6B9B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06240-2FDC-468A-A81D-6C091666A098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FA67B-26B4-4AC7-B3D4-7BF01309384A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A5D85-4470-4A69-897E-9DC3B8A61F6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49591-1D7B-4360-835A-CA90D16A6A05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2FA23-FCC1-4481-9609-EBA929421510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3D2AD-631E-43F6-A589-EEA198F84CA0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D8E18-D1A8-4371-95EF-AF549381375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D523D-4FE6-4869-86A0-90201FFEFD7D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A91B3-6064-4BE9-AEDB-EE0945AF5DB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4BBFB-0704-48E6-9214-96C0008E5678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D30CD-2288-40C9-A0EA-7FF52F9C58B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2C516-A05B-4643-87F5-B3C07F860949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267AB-0C4F-4195-84A6-EC3FE301236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719888"/>
            <a:ext cx="1225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900"/>
            </a:lvl1pPr>
          </a:lstStyle>
          <a:p>
            <a:fld id="{EFA15743-6469-4E04-875C-5FED7D8ED3F9}" type="datetime12">
              <a:rPr lang="es-ES"/>
              <a:pPr/>
              <a:t>5:44 </a:t>
            </a:fld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56663" y="6721475"/>
            <a:ext cx="2873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/>
            </a:lvl1pPr>
          </a:lstStyle>
          <a:p>
            <a:fld id="{6CBE702A-DFBA-4581-A322-C64F92993E97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59338" y="6721475"/>
            <a:ext cx="28956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900"/>
            </a:lvl1pPr>
          </a:lstStyle>
          <a:p>
            <a:r>
              <a:rPr lang="es-VE" dirty="0" smtClean="0"/>
              <a:t>Diseño y Montaje: O. Pérez, R. Piña y F. Lau - 2015</a:t>
            </a:r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4.png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6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  <a:alpha val="98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D523D-4FE6-4869-86A0-90201FFEFD7D}" type="datetime12">
              <a:rPr lang="es-ES" smtClean="0"/>
              <a:pPr/>
              <a:t>5:44 </a:t>
            </a:fld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A91B3-6064-4BE9-AEDB-EE0945AF5DBA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VE" smtClean="0"/>
              <a:t>Diseño y Montaje: O. Pérez, R. Piña y F. Lau - 2015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68"/>
            <a:ext cx="6804248" cy="14923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"/>
            <a:ext cx="2366449" cy="14784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959"/>
            <a:ext cx="9144000" cy="538413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7436" y="5470176"/>
            <a:ext cx="44589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BIOTEL</a:t>
            </a:r>
          </a:p>
          <a:p>
            <a:pPr algn="ctr"/>
            <a:r>
              <a:rPr lang="es-ES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Barquisimeto, Estado Lara</a:t>
            </a:r>
          </a:p>
          <a:p>
            <a:pPr algn="ctr"/>
            <a:r>
              <a:rPr lang="es-E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21-22 Abril 2.016</a:t>
            </a:r>
            <a:endParaRPr lang="es-E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04173" y="41849"/>
            <a:ext cx="576031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r>
              <a:rPr lang="es-ES" sz="2800" b="1" cap="none" spc="0" baseline="3000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</a:t>
            </a:r>
            <a: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Seminario-Taller sobre</a:t>
            </a:r>
            <a:b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Biología y Conservación</a:t>
            </a:r>
            <a:b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2800" b="1" cap="none" spc="0" dirty="0" smtClean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del Oso Frontino</a:t>
            </a:r>
            <a:endParaRPr lang="es-ES" sz="2800" b="1" cap="none" spc="0" dirty="0">
              <a:ln w="660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1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17129" y="654196"/>
            <a:ext cx="395081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1.990 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Frente Ecológico Regional </a:t>
            </a: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(FER) de 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Lara plantea la idea del Proyecto “</a:t>
            </a:r>
            <a:r>
              <a:rPr lang="es-MX" sz="24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Quizuidi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” </a:t>
            </a: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(</a:t>
            </a:r>
            <a:r>
              <a:rPr lang="es-MX" sz="2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Tierra </a:t>
            </a:r>
            <a:r>
              <a:rPr lang="es-MX" sz="2400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</a:t>
            </a:r>
            <a:r>
              <a:rPr lang="es-MX" sz="2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Paujíes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), con la finalidad de proteger las cuencas hidrográficas y </a:t>
            </a: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concretar la 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unificación de </a:t>
            </a: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las Áreas Naturales Protegidas (ANAPRO) 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existentes en la Sierra de Portuguesa.</a:t>
            </a:r>
            <a:endParaRPr lang="es-VE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5" y="1628042"/>
            <a:ext cx="4683215" cy="360139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29268" y="1257994"/>
            <a:ext cx="3600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Proyecto </a:t>
            </a:r>
            <a:r>
              <a:rPr lang="es-MX" sz="2200" b="1" kern="0" spc="150" dirty="0" err="1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Quizuidi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2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975480"/>
            <a:ext cx="34360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1.996,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ecólogo Dr. Robert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Smith,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presenta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primera propuesta con sus linderos del corredor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ecológico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entre los Parques Nacionales Terepaima y Yacambú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1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46" y="1747419"/>
            <a:ext cx="5347602" cy="33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2082621"/>
            <a:ext cx="3436064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1.997,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ing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 Silvino Reyes,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elabora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una propuesta a gran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visión, estableciendo enlaces entre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Áreas Protegidas en la Sierra de Portuguesa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1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3" y="1628800"/>
            <a:ext cx="5378781" cy="34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665779"/>
            <a:ext cx="532859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1.998,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WWF </a:t>
            </a:r>
            <a:r>
              <a:rPr 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(antes conocida como Fondo Mundial para la Naturaleza)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, </a:t>
            </a:r>
            <a:r>
              <a:rPr lang="es-ES_tradnl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Fundación Natura de Ecuador y FUDENA 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(</a:t>
            </a:r>
            <a:r>
              <a:rPr 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Fundación para la Defensa de la Naturaleza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) de </a:t>
            </a:r>
            <a:r>
              <a:rPr lang="es-ES_tradnl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Venezuela, consideraron oportuno desarrollar e implementar una estrategia de conservación para el </a:t>
            </a:r>
            <a:r>
              <a:rPr 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Complejo </a:t>
            </a:r>
            <a:r>
              <a:rPr lang="es-VE" sz="21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Ecorregional</a:t>
            </a:r>
            <a:r>
              <a:rPr 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de los Andes del </a:t>
            </a:r>
            <a:r>
              <a:rPr 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Norte (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CEAN</a:t>
            </a:r>
            <a:r>
              <a:rPr 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)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, </a:t>
            </a:r>
            <a:r>
              <a:rPr lang="es-ES_tradnl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dirigida a la protección de la biodiversidad y a lograr la conservación a largo plazo de asociaciones de especies terrestres y acuáticas de singular importancia, sus procesos ecológicos y evolutivos esenciales.</a:t>
            </a:r>
            <a:endParaRPr lang="es-VE" sz="21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09" y="643174"/>
            <a:ext cx="3595109" cy="524372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201275" y="357231"/>
            <a:ext cx="86996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s-MX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CEAN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3438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646720"/>
            <a:ext cx="428477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ES_tradnl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año 2.004 FUDENA e INPARQUES</a:t>
            </a:r>
            <a:r>
              <a:rPr lang="es-VE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, iniciaron la evaluación en campo de la propuesta definitiva de ampliación o interconexión entre los Parques Nacionales Yacambú y Terepaima</a:t>
            </a:r>
            <a:r>
              <a:rPr lang="es-E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 </a:t>
            </a:r>
            <a:endParaRPr lang="es-ES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363962"/>
              </p:ext>
            </p:extLst>
          </p:nvPr>
        </p:nvGraphicFramePr>
        <p:xfrm>
          <a:off x="4608306" y="697078"/>
          <a:ext cx="2051926" cy="20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" name="Jpeg File" r:id="rId3" imgW="1079961" imgH="1080000" progId="ERViewer.JPEGFile">
                  <p:embed/>
                </p:oleObj>
              </mc:Choice>
              <mc:Fallback>
                <p:oleObj name="Jpeg File" r:id="rId3" imgW="1079961" imgH="1080000" progId="ERViewer.JPEG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306" y="697078"/>
                        <a:ext cx="2051926" cy="205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9" descr="IM0002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44" y="2792003"/>
            <a:ext cx="4311811" cy="308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397106"/>
              </p:ext>
            </p:extLst>
          </p:nvPr>
        </p:nvGraphicFramePr>
        <p:xfrm>
          <a:off x="6876256" y="697075"/>
          <a:ext cx="2052000" cy="205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" name="Jpeg File" r:id="rId6" imgW="1080000" imgH="1079940" progId="ERViewer.JPEGFile">
                  <p:embed/>
                </p:oleObj>
              </mc:Choice>
              <mc:Fallback>
                <p:oleObj name="Jpeg File" r:id="rId6" imgW="1080000" imgH="1079940" progId="ERViewer.JPEGFil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697075"/>
                        <a:ext cx="2052000" cy="2051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9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15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8347" y="713904"/>
            <a:ext cx="831110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0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Organismos Gubernamentales y Organizaciones </a:t>
            </a:r>
            <a:br>
              <a:rPr lang="es-VE" sz="20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</a:br>
            <a:r>
              <a:rPr lang="es-VE" sz="20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No Gubernamentales Involucrados en el Proyecto</a:t>
            </a:r>
            <a:endParaRPr lang="es-VE" sz="20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2" name="Picture 4" descr="LOGMARN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45" y="1495842"/>
            <a:ext cx="972245" cy="12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UDENA-Fundac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74" y="1495842"/>
            <a:ext cx="2109476" cy="61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PROYECTO\FUDENA\Documentos\WW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94" y="1536763"/>
            <a:ext cx="871670" cy="12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I_Vzue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34" y="1505990"/>
            <a:ext cx="1141070" cy="11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SB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186F5B"/>
              </a:clrFrom>
              <a:clrTo>
                <a:srgbClr val="186F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88" y="1500813"/>
            <a:ext cx="1579488" cy="6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D:\MIS DOCUMENTOS\FORMATOS\LOGO_INPARQU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631" y="1512986"/>
            <a:ext cx="1124906" cy="126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286000" y="2912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VE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Equipo Técnico</a:t>
            </a:r>
            <a:endParaRPr lang="es-VE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34892"/>
              </p:ext>
            </p:extLst>
          </p:nvPr>
        </p:nvGraphicFramePr>
        <p:xfrm>
          <a:off x="264035" y="3360168"/>
          <a:ext cx="8593013" cy="2240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424"/>
                <a:gridCol w="4776589"/>
              </a:tblGrid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Armando </a:t>
                      </a: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Rangel </a:t>
                      </a: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(INPARQUES)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Jairo Paredes (MARN-Lara)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Aydee</a:t>
                      </a: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Cataño (MARN-Lara)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Miyel</a:t>
                      </a: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Rodríguez (FUDENA)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Benymar</a:t>
                      </a: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García Silva (INPARQUES-Lara)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Noris Cabrera (INPARQUES-Lara)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Bessie Lozano (MARN-Lara)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Oscar Pérez (INPARQUES-Lara)</a:t>
                      </a: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Cesar Perdomo (MARN-Lara)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Radharani</a:t>
                      </a: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Medina (INPARQUES)</a:t>
                      </a:r>
                      <a:endParaRPr lang="es-VE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Edgard </a:t>
                      </a:r>
                      <a:r>
                        <a:rPr lang="es-VE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Yerena</a:t>
                      </a: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(USB)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Rolando Vera (FUDENA)</a:t>
                      </a:r>
                      <a:endParaRPr lang="es-VE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Esneidar Vásquez (MARN-Lara)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Shaenandoah</a:t>
                      </a: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García Rangel (Cambridge </a:t>
                      </a:r>
                      <a:r>
                        <a:rPr lang="es-VE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University</a:t>
                      </a: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s-VE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Hilda Ángel (INPARQUES)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Sonia Mendoza (INPARQUES-Lara)</a:t>
                      </a:r>
                      <a:endParaRPr lang="es-VE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Isis Gómez (FUDENA)</a:t>
                      </a:r>
                    </a:p>
                  </a:txBody>
                  <a:tcPr marL="53975" marR="53975" marT="17780" marB="177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defTabSz="216000" rtl="0" eaLnBrk="1" latinLnBrk="0" hangingPunct="1"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8"/>
                        </a:buBlip>
                      </a:pPr>
                      <a:r>
                        <a:rPr lang="es-VE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Zoyla</a:t>
                      </a:r>
                      <a:r>
                        <a:rPr lang="es-VE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R. Martínez (FUDENA) </a:t>
                      </a:r>
                      <a:endParaRPr lang="es-VE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0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1" y="482033"/>
            <a:ext cx="8448591" cy="5813991"/>
          </a:xfrm>
          <a:prstGeom prst="rect">
            <a:avLst/>
          </a:prstGeom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388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70663"/>
            <a:ext cx="511175" cy="269875"/>
          </a:xfrm>
          <a:noFill/>
        </p:spPr>
        <p:txBody>
          <a:bodyPr lIns="91440" tIns="45720" rIns="91440" bIns="45720"/>
          <a:lstStyle/>
          <a:p>
            <a:fld id="{F13990E3-D341-4469-9CAD-852B131A2A2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638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0638" y="6000750"/>
            <a:ext cx="263525" cy="295275"/>
          </a:xfrm>
          <a:noFill/>
        </p:spPr>
        <p:txBody>
          <a:bodyPr lIns="91440" tIns="45720" rIns="91440" bIns="45720"/>
          <a:lstStyle/>
          <a:p>
            <a:fld id="{643235CE-526A-49C4-9D3C-CAC255247DD1}" type="slidenum">
              <a:rPr lang="es-ES" sz="1000">
                <a:solidFill>
                  <a:srgbClr val="00B0F0"/>
                </a:solidFill>
              </a:rPr>
              <a:pPr/>
              <a:t>16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155465"/>
            <a:ext cx="8784976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17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Ubicación Relativa de la Sierra de </a:t>
            </a:r>
            <a:r>
              <a:rPr lang="es-MX" sz="17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Portuguesa en el Estado Lara</a:t>
            </a:r>
            <a:endParaRPr lang="es-VE" sz="17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283967" y="4437112"/>
            <a:ext cx="2376265" cy="182886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s-VE" altLang="es-VE" sz="1800" b="1">
              <a:solidFill>
                <a:srgbClr val="00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388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70663"/>
            <a:ext cx="511175" cy="269875"/>
          </a:xfrm>
          <a:noFill/>
        </p:spPr>
        <p:txBody>
          <a:bodyPr lIns="91440" tIns="45720" rIns="91440" bIns="45720"/>
          <a:lstStyle/>
          <a:p>
            <a:fld id="{F13990E3-D341-4469-9CAD-852B131A2A2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638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1377" y="6021288"/>
            <a:ext cx="360040" cy="274737"/>
          </a:xfrm>
          <a:noFill/>
        </p:spPr>
        <p:txBody>
          <a:bodyPr lIns="91440" tIns="45720" rIns="91440" bIns="45720"/>
          <a:lstStyle/>
          <a:p>
            <a:fld id="{643235CE-526A-49C4-9D3C-CAC255247DD1}" type="slidenum">
              <a:rPr lang="es-ES" sz="1000">
                <a:solidFill>
                  <a:srgbClr val="00B0F0"/>
                </a:solidFill>
              </a:rPr>
              <a:pPr/>
              <a:t>17</a:t>
            </a:fld>
            <a:endParaRPr lang="es-ES" sz="1000" dirty="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59632" y="39349"/>
            <a:ext cx="662473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Poligonal de la Sierra </a:t>
            </a:r>
            <a:r>
              <a:rPr lang="es-MX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de Portuguesa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0" y="364636"/>
            <a:ext cx="7846475" cy="5969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412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6900" y="6586538"/>
            <a:ext cx="495300" cy="268287"/>
          </a:xfrm>
          <a:noFill/>
        </p:spPr>
        <p:txBody>
          <a:bodyPr lIns="91440" tIns="45720" rIns="91440" bIns="45720"/>
          <a:lstStyle/>
          <a:p>
            <a:fld id="{43279B34-93BC-4A84-9868-E8C91299E21D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7413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69000"/>
            <a:ext cx="347663" cy="296863"/>
          </a:xfrm>
          <a:noFill/>
        </p:spPr>
        <p:txBody>
          <a:bodyPr lIns="91440" tIns="45720" rIns="91440" bIns="45720"/>
          <a:lstStyle/>
          <a:p>
            <a:fld id="{4FE1B721-F6F8-4207-B768-5ABCCFD1312C}" type="slidenum">
              <a:rPr lang="es-ES" sz="1000">
                <a:solidFill>
                  <a:srgbClr val="00B0F0"/>
                </a:solidFill>
              </a:rPr>
              <a:pPr/>
              <a:t>18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48974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Hidrografía y </a:t>
            </a:r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ANAPRO en la Sierra de Portuguesa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7" y="411788"/>
            <a:ext cx="7778180" cy="5923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436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8488" y="6596063"/>
            <a:ext cx="509587" cy="244475"/>
          </a:xfrm>
          <a:noFill/>
        </p:spPr>
        <p:txBody>
          <a:bodyPr lIns="91440" tIns="45720" rIns="91440" bIns="45720"/>
          <a:lstStyle/>
          <a:p>
            <a:fld id="{468026B7-29CF-4E9F-A6B7-BC583DBAF6ED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8437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15875" y="5994400"/>
            <a:ext cx="349250" cy="222250"/>
          </a:xfrm>
          <a:noFill/>
        </p:spPr>
        <p:txBody>
          <a:bodyPr lIns="91440" tIns="45720" rIns="91440" bIns="45720"/>
          <a:lstStyle/>
          <a:p>
            <a:fld id="{33922932-D746-4A1D-82E1-D802AA9488A8}" type="slidenum">
              <a:rPr lang="es-ES" sz="1000">
                <a:solidFill>
                  <a:srgbClr val="00B0F0"/>
                </a:solidFill>
              </a:rPr>
              <a:pPr/>
              <a:t>19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639" y="48974"/>
            <a:ext cx="910272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1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Presencia del Oso </a:t>
            </a:r>
            <a:r>
              <a:rPr lang="es-MX" sz="21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Frontino en la Sierra de Portuguesa</a:t>
            </a:r>
            <a:endParaRPr lang="es-VE" sz="21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8" y="396462"/>
            <a:ext cx="7704856" cy="5918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161338" y="6597650"/>
            <a:ext cx="658812" cy="269875"/>
          </a:xfrm>
          <a:noFill/>
        </p:spPr>
        <p:txBody>
          <a:bodyPr lIns="91440" tIns="45720" rIns="91440" bIns="45720"/>
          <a:lstStyle/>
          <a:p>
            <a:pPr algn="ctr"/>
            <a:fld id="{21C7EB03-ADC0-4BAF-BA73-1384F4CE1463}" type="datetime12">
              <a:rPr lang="es-ES" sz="1000" b="1">
                <a:solidFill>
                  <a:srgbClr val="CCCC00"/>
                </a:solidFill>
              </a:rPr>
              <a:pPr algn="ctr"/>
              <a:t>5:44 </a:t>
            </a:fld>
            <a:endParaRPr lang="es-ES" sz="1000" b="1">
              <a:solidFill>
                <a:srgbClr val="CCCC00"/>
              </a:solidFill>
            </a:endParaRPr>
          </a:p>
        </p:txBody>
      </p:sp>
      <p:pic>
        <p:nvPicPr>
          <p:cNvPr id="3075" name="Picture 1" descr="D:\MIS DOCUMENTOS\FORMATOS\LOGO_INPARQU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5763" y="260350"/>
            <a:ext cx="9588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84" y="2025202"/>
            <a:ext cx="1848086" cy="8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436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8488" y="6596063"/>
            <a:ext cx="509587" cy="244475"/>
          </a:xfrm>
          <a:noFill/>
        </p:spPr>
        <p:txBody>
          <a:bodyPr lIns="91440" tIns="45720" rIns="91440" bIns="45720"/>
          <a:lstStyle/>
          <a:p>
            <a:fld id="{468026B7-29CF-4E9F-A6B7-BC583DBAF6ED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8437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15875" y="5994400"/>
            <a:ext cx="349250" cy="222250"/>
          </a:xfrm>
          <a:noFill/>
        </p:spPr>
        <p:txBody>
          <a:bodyPr lIns="91440" tIns="45720" rIns="91440" bIns="45720"/>
          <a:lstStyle/>
          <a:p>
            <a:fld id="{33922932-D746-4A1D-82E1-D802AA9488A8}" type="slidenum">
              <a:rPr lang="es-ES" sz="1000">
                <a:solidFill>
                  <a:srgbClr val="00B0F0"/>
                </a:solidFill>
              </a:rPr>
              <a:pPr/>
              <a:t>20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48974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Vegetación y Bosques en la Sierra de Portuguesa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5" y="411787"/>
            <a:ext cx="7883130" cy="59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" y="3923918"/>
            <a:ext cx="2555392" cy="1919286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3" y="692696"/>
            <a:ext cx="5080145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propuesta fue consultada a las comunidades por: Armando Garrido con un equipo de INPARQUES Lara (Oscar Pérez) y como asesor </a:t>
            </a:r>
            <a:r>
              <a:rPr lang="es-ES" sz="24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Miyel</a:t>
            </a: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Rodríguez. 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Consulta fue aprobada por las comunidades consultadas.</a:t>
            </a:r>
            <a:endParaRPr lang="es-VE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12" descr="Taller Las Gote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648" y="620688"/>
            <a:ext cx="3880076" cy="27998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3" descr="100_01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3918" y="4395496"/>
            <a:ext cx="2827531" cy="18860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16" descr="100_01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4740262" y="3812342"/>
            <a:ext cx="2784066" cy="18489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17" descr="DSC000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2792" y="3516786"/>
            <a:ext cx="2074932" cy="2764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40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55588" y="649607"/>
            <a:ext cx="8651750" cy="2997744"/>
          </a:xfrm>
          <a:prstGeom prst="rect">
            <a:avLst/>
          </a:prstGeom>
          <a:ln w="12700"/>
          <a:effectLst>
            <a:outerShdw blurRad="38100" dist="889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71475" indent="-371475" eaLnBrk="1" hangingPunct="1">
              <a:lnSpc>
                <a:spcPct val="80000"/>
              </a:lnSpc>
              <a:buFontTx/>
              <a:buAutoNum type="arabicPeriod"/>
              <a:defRPr/>
            </a:pPr>
            <a:endParaRPr lang="es-VE" sz="1400" b="1" dirty="0">
              <a:solidFill>
                <a:srgbClr val="663300"/>
              </a:solidFill>
            </a:endParaRPr>
          </a:p>
          <a:p>
            <a:pPr marL="436563" indent="-258763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s-VE" sz="15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Visitas previas a las comunidades</a:t>
            </a:r>
          </a:p>
          <a:p>
            <a:pPr marL="436563" indent="-258763" eaLnBrk="1" hangingPunct="1">
              <a:lnSpc>
                <a:spcPct val="80000"/>
              </a:lnSpc>
              <a:buFontTx/>
              <a:buAutoNum type="arabicPeriod"/>
              <a:defRPr/>
            </a:pPr>
            <a:endParaRPr lang="es-VE" sz="800" b="1" dirty="0">
              <a:solidFill>
                <a:srgbClr val="663300"/>
              </a:solidFill>
            </a:endParaRPr>
          </a:p>
          <a:p>
            <a:pPr marL="436563" indent="-258763" eaLnBrk="1" hangingPunct="1">
              <a:buFontTx/>
              <a:buAutoNum type="arabicPeriod"/>
              <a:defRPr/>
            </a:pPr>
            <a:r>
              <a:rPr lang="es-VE" sz="15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Reuniones con líderes comunitarios, autoridades, organismos e </a:t>
            </a:r>
            <a:r>
              <a:rPr lang="es-VE" sz="15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instituciones de </a:t>
            </a:r>
            <a:r>
              <a:rPr lang="es-VE" sz="15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apoyo.</a:t>
            </a:r>
          </a:p>
          <a:p>
            <a:pPr marL="436563" indent="-258763" eaLnBrk="1" hangingPunct="1">
              <a:buFontTx/>
              <a:buAutoNum type="arabicPeriod"/>
              <a:defRPr/>
            </a:pPr>
            <a:endParaRPr lang="es-VE" sz="800" b="1" dirty="0">
              <a:solidFill>
                <a:srgbClr val="663300"/>
              </a:solidFill>
            </a:endParaRPr>
          </a:p>
          <a:p>
            <a:pPr marL="436563" indent="-258763" eaLnBrk="1" hangingPunct="1">
              <a:buFontTx/>
              <a:buAutoNum type="arabicPeriod"/>
              <a:defRPr/>
            </a:pPr>
            <a:r>
              <a:rPr lang="es-ES" sz="15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Talleres de sensibilización y capacitación. </a:t>
            </a:r>
          </a:p>
          <a:p>
            <a:pPr marL="436563" indent="-258763" eaLnBrk="1" hangingPunct="1">
              <a:defRPr/>
            </a:pPr>
            <a:endParaRPr lang="es-ES" sz="800" b="1" dirty="0">
              <a:solidFill>
                <a:srgbClr val="663300"/>
              </a:solidFill>
            </a:endParaRPr>
          </a:p>
          <a:p>
            <a:pPr marL="450850" indent="-177800" eaLnBrk="1" hangingPunct="1">
              <a:buFont typeface="Wingdings" pitchFamily="2" charset="2"/>
              <a:buChar char="Ø"/>
              <a:defRPr/>
            </a:pPr>
            <a:r>
              <a:rPr lang="es-ES" sz="1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2004: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15 Talleres de sensibilización y capacitación a</a:t>
            </a:r>
            <a:r>
              <a:rPr lang="es-MX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s-MX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s-MX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 400 familias de 10 comunidades: Cerro Negro, Matatere, Piedra del Tigre, La Cuchilla, </a:t>
            </a:r>
            <a:r>
              <a:rPr lang="es-ES" sz="1300" b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Guayamure</a:t>
            </a:r>
            <a:r>
              <a:rPr lang="es-ES" sz="13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Las 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Cumbres, Las Delicias, Los Portones, Las Goteras, Las Rosas, Riecito, y otras</a:t>
            </a:r>
            <a:r>
              <a:rPr lang="es-MX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3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648000" lvl="1" indent="-180000" eaLnBrk="1" hangingPunct="1">
              <a:buFontTx/>
              <a:buChar char="•"/>
              <a:defRPr/>
            </a:pP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Reforestación y viveros comunitarios</a:t>
            </a:r>
            <a:r>
              <a:rPr lang="es-MX" sz="12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2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648000" lvl="1" indent="-180000" eaLnBrk="1" hangingPunct="1">
              <a:buFontTx/>
              <a:buChar char="•"/>
              <a:defRPr/>
            </a:pP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Desarrollo de propuestas de conservación con la participación de las comunidades.</a:t>
            </a:r>
            <a:r>
              <a:rPr lang="es-ES" sz="13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50850" indent="-177800" eaLnBrk="1" hangingPunct="1">
              <a:buFont typeface="Wingdings" pitchFamily="2" charset="2"/>
              <a:buChar char="Ø"/>
              <a:tabLst>
                <a:tab pos="627063" algn="l"/>
              </a:tabLst>
              <a:defRPr/>
            </a:pPr>
            <a:r>
              <a:rPr lang="es-ES" sz="1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2007: </a:t>
            </a:r>
            <a:r>
              <a:rPr lang="es-ES" sz="13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Talleres de participación: Río Claro, El Pomarroso, El Palenque, Agua Negra.</a:t>
            </a:r>
            <a:r>
              <a:rPr lang="es-ES" sz="14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36563" lvl="1" indent="-258763" eaLnBrk="1" hangingPunct="1">
              <a:tabLst>
                <a:tab pos="627063" algn="l"/>
              </a:tabLst>
              <a:defRPr/>
            </a:pPr>
            <a:endParaRPr lang="es-VE" sz="800" b="1" dirty="0">
              <a:solidFill>
                <a:srgbClr val="663300"/>
              </a:solidFill>
            </a:endParaRPr>
          </a:p>
          <a:p>
            <a:pPr marL="436563" indent="-258763" eaLnBrk="1" hangingPunct="1">
              <a:lnSpc>
                <a:spcPct val="80000"/>
              </a:lnSpc>
              <a:buFontTx/>
              <a:buAutoNum type="arabicPeriod" startAt="4"/>
              <a:defRPr/>
            </a:pPr>
            <a:r>
              <a:rPr lang="es-VE" sz="15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Aplicación de encuesta </a:t>
            </a:r>
          </a:p>
          <a:p>
            <a:pPr marL="371475" indent="-371475" eaLnBrk="1" hangingPunct="1">
              <a:lnSpc>
                <a:spcPct val="80000"/>
              </a:lnSpc>
              <a:buFontTx/>
              <a:buAutoNum type="arabicPeriod"/>
              <a:defRPr/>
            </a:pPr>
            <a:endParaRPr lang="es-VE" sz="1400" b="1" dirty="0">
              <a:solidFill>
                <a:srgbClr val="663300"/>
              </a:solidFill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6664" y="3269325"/>
            <a:ext cx="2504100" cy="296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92" y="3988964"/>
            <a:ext cx="3015136" cy="222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8116" y="3269325"/>
            <a:ext cx="2304256" cy="296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2 Marcador de fecha"/>
          <p:cNvSpPr>
            <a:spLocks noGrp="1"/>
          </p:cNvSpPr>
          <p:nvPr>
            <p:ph type="dt" sz="quarter" idx="10"/>
          </p:nvPr>
        </p:nvSpPr>
        <p:spPr>
          <a:xfrm>
            <a:off x="8216900" y="6618288"/>
            <a:ext cx="509588" cy="222250"/>
          </a:xfrm>
          <a:noFill/>
        </p:spPr>
        <p:txBody>
          <a:bodyPr lIns="91440" tIns="45720" rIns="91440" bIns="45720"/>
          <a:lstStyle/>
          <a:p>
            <a:fld id="{F13EC71B-4C24-476E-835F-32D9B3947E09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3563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36513" y="5989638"/>
            <a:ext cx="349251" cy="222250"/>
          </a:xfrm>
          <a:noFill/>
        </p:spPr>
        <p:txBody>
          <a:bodyPr lIns="91440" tIns="45720" rIns="91440" bIns="45720"/>
          <a:lstStyle/>
          <a:p>
            <a:fld id="{60594DAF-9EE7-4375-84CA-45C3BC5FC7E6}" type="slidenum">
              <a:rPr lang="es-ES" sz="1000">
                <a:solidFill>
                  <a:srgbClr val="00B0F0"/>
                </a:solidFill>
              </a:rPr>
              <a:pPr/>
              <a:t>22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240903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Talleres de Participación Comunitaria </a:t>
            </a:r>
            <a:r>
              <a:rPr lang="es-VE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Realizados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197327"/>
            <a:ext cx="33843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Proyecto de Ampliación del Parque Nacional Terepaima fue presentado </a:t>
            </a:r>
            <a:r>
              <a:rPr lang="es-E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Caracas en abril de </a:t>
            </a:r>
            <a:r>
              <a:rPr lang="es-ES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2.007.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32" y="667747"/>
            <a:ext cx="3689668" cy="52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79511" y="1759456"/>
            <a:ext cx="424847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E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mayo 2.007</a:t>
            </a:r>
            <a:r>
              <a:rPr lang="es-E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, una revisión del estudio técnico fue realizada </a:t>
            </a:r>
            <a:r>
              <a:rPr lang="es-E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por: Radharani Medina y Armando </a:t>
            </a:r>
            <a:r>
              <a:rPr lang="es-E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Garrido.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80051"/>
            <a:ext cx="3672408" cy="51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9190" y="662141"/>
            <a:ext cx="3536988" cy="527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300" b="1" dirty="0" smtClean="0"/>
              <a:t>Ubicación </a:t>
            </a:r>
            <a:r>
              <a:rPr lang="es-VE" sz="2300" b="1" dirty="0"/>
              <a:t>Político-administrativa:   </a:t>
            </a:r>
            <a:r>
              <a:rPr lang="es-VE" sz="2300" dirty="0"/>
              <a:t>Estado </a:t>
            </a:r>
            <a:r>
              <a:rPr lang="es-VE" sz="2300" dirty="0" smtClean="0"/>
              <a:t>Lara</a:t>
            </a:r>
          </a:p>
          <a:p>
            <a:pPr marL="540000" indent="-3240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s-VE" sz="2300" b="1" dirty="0" smtClean="0"/>
              <a:t>Municipio </a:t>
            </a:r>
            <a:r>
              <a:rPr lang="es-VE" sz="2300" b="1" dirty="0"/>
              <a:t>Iribarren: </a:t>
            </a:r>
            <a:r>
              <a:rPr lang="es-VE" sz="2300" dirty="0" smtClean="0"/>
              <a:t>Parroquias </a:t>
            </a:r>
            <a:r>
              <a:rPr lang="es-VE" sz="2300" dirty="0"/>
              <a:t>Juárez y Buena Vista.</a:t>
            </a:r>
          </a:p>
          <a:p>
            <a:pPr marL="540000" indent="-3240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s-VE" sz="2300" b="1" dirty="0"/>
              <a:t>Municipio Jiménez: </a:t>
            </a:r>
            <a:r>
              <a:rPr lang="es-VE" sz="2300" dirty="0" smtClean="0"/>
              <a:t>Parroquias </a:t>
            </a:r>
            <a:r>
              <a:rPr lang="es-VE" sz="2300" dirty="0"/>
              <a:t>Paraíso de San José, Diego de Lozada y San Miguel.</a:t>
            </a:r>
          </a:p>
          <a:p>
            <a:pPr marL="540000" indent="-3240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s-VE" sz="2300" b="1" dirty="0"/>
              <a:t>Municipio  Andrés Eloy Blanco: </a:t>
            </a:r>
            <a:r>
              <a:rPr lang="es-VE" sz="2300" dirty="0" smtClean="0"/>
              <a:t>Parroquia </a:t>
            </a:r>
            <a:r>
              <a:rPr lang="es-VE" sz="2300" dirty="0"/>
              <a:t>Yacambú</a:t>
            </a:r>
            <a:r>
              <a:rPr lang="es-VE" sz="2300" dirty="0" smtClean="0"/>
              <a:t>.</a:t>
            </a:r>
            <a:endParaRPr lang="es-VE" sz="2300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8" y="1277924"/>
            <a:ext cx="5321920" cy="43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105694"/>
            <a:ext cx="3816424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100" b="1" dirty="0" smtClean="0"/>
              <a:t>Superficie</a:t>
            </a:r>
            <a:r>
              <a:rPr lang="es-VE" sz="2100" b="1" dirty="0"/>
              <a:t>: </a:t>
            </a:r>
            <a:r>
              <a:rPr lang="es-VE" sz="2100" dirty="0" smtClean="0"/>
              <a:t>10.122 hectáreas</a:t>
            </a:r>
            <a:r>
              <a:rPr lang="es-ES" sz="2100" dirty="0" smtClean="0"/>
              <a:t>.</a:t>
            </a:r>
            <a:endParaRPr lang="es-VE" sz="2100" dirty="0"/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100" b="1" dirty="0" smtClean="0"/>
              <a:t>Elevación</a:t>
            </a:r>
            <a:r>
              <a:rPr lang="es-VE" sz="2100" b="1" dirty="0"/>
              <a:t>: </a:t>
            </a:r>
            <a:r>
              <a:rPr lang="es-VE" sz="2100" dirty="0" smtClean="0"/>
              <a:t>930 - </a:t>
            </a:r>
            <a:r>
              <a:rPr lang="es-VE" sz="2100" dirty="0"/>
              <a:t>2.240 m.s.n.m.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100" b="1" dirty="0" smtClean="0"/>
              <a:t>Vegetación</a:t>
            </a:r>
            <a:r>
              <a:rPr lang="es-VE" sz="2100" b="1" dirty="0"/>
              <a:t>: </a:t>
            </a:r>
            <a:r>
              <a:rPr lang="es-VE" sz="2100" dirty="0" smtClean="0"/>
              <a:t>Similar </a:t>
            </a:r>
            <a:r>
              <a:rPr lang="es-VE" sz="2100" dirty="0"/>
              <a:t>a la del P</a:t>
            </a:r>
            <a:r>
              <a:rPr lang="es-VE" sz="2100" dirty="0" smtClean="0"/>
              <a:t>. N</a:t>
            </a:r>
            <a:r>
              <a:rPr lang="es-VE" sz="2100" dirty="0"/>
              <a:t>. Yacambú, bosque primario denso alto y medio.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100" b="1" dirty="0" smtClean="0"/>
              <a:t>Clima: </a:t>
            </a:r>
            <a:r>
              <a:rPr lang="es-VE" sz="2100" dirty="0"/>
              <a:t>Sub-húmedo (C</a:t>
            </a:r>
            <a:r>
              <a:rPr lang="es-VE" sz="2100" baseline="-25000" dirty="0"/>
              <a:t>2</a:t>
            </a:r>
            <a:r>
              <a:rPr lang="es-VE" sz="2100" dirty="0"/>
              <a:t>f-h)</a:t>
            </a:r>
            <a:endParaRPr lang="es-VE" sz="2100" dirty="0" smtClean="0"/>
          </a:p>
          <a:p>
            <a:pPr marL="540000" indent="-3240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s-VE" sz="2100" b="1" dirty="0" smtClean="0"/>
              <a:t>Precipitación</a:t>
            </a:r>
            <a:r>
              <a:rPr lang="es-VE" sz="2100" dirty="0" smtClean="0"/>
              <a:t>: 1.300 - 1.800 </a:t>
            </a:r>
            <a:r>
              <a:rPr lang="es-VE" sz="2100" dirty="0" err="1"/>
              <a:t>mm.</a:t>
            </a:r>
            <a:r>
              <a:rPr lang="es-VE" sz="2100" dirty="0"/>
              <a:t> </a:t>
            </a:r>
            <a:r>
              <a:rPr lang="es-VE" sz="2100" dirty="0" smtClean="0"/>
              <a:t>anuales</a:t>
            </a:r>
          </a:p>
          <a:p>
            <a:pPr marL="540000" indent="-3240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s-VE" sz="2100" b="1" dirty="0" smtClean="0"/>
              <a:t>Temperatura</a:t>
            </a:r>
            <a:r>
              <a:rPr lang="es-VE" sz="2100" dirty="0" smtClean="0"/>
              <a:t>: </a:t>
            </a:r>
            <a:r>
              <a:rPr lang="es-VE" sz="2100" dirty="0"/>
              <a:t>22-23º C.</a:t>
            </a:r>
            <a:endParaRPr lang="es-VE" sz="2100" b="1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 Rounded MT Bold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22301"/>
            <a:ext cx="5031035" cy="37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7519"/>
            <a:ext cx="7604978" cy="5761801"/>
          </a:xfrm>
          <a:prstGeom prst="rect">
            <a:avLst/>
          </a:prstGeom>
        </p:spPr>
      </p:pic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828998" y="682383"/>
            <a:ext cx="396713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000" b="1" dirty="0" smtClean="0"/>
              <a:t>Sensibilidad Biológica:</a:t>
            </a:r>
          </a:p>
        </p:txBody>
      </p:sp>
    </p:spTree>
    <p:extLst>
      <p:ext uri="{BB962C8B-B14F-4D97-AF65-F5344CB8AC3E}">
        <p14:creationId xmlns:p14="http://schemas.microsoft.com/office/powerpoint/2010/main" val="37041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388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70663"/>
            <a:ext cx="511175" cy="269875"/>
          </a:xfrm>
          <a:noFill/>
        </p:spPr>
        <p:txBody>
          <a:bodyPr lIns="91440" tIns="45720" rIns="91440" bIns="45720"/>
          <a:lstStyle/>
          <a:p>
            <a:fld id="{F13990E3-D341-4469-9CAD-852B131A2A2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638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1377" y="6021288"/>
            <a:ext cx="360040" cy="274737"/>
          </a:xfrm>
          <a:noFill/>
        </p:spPr>
        <p:txBody>
          <a:bodyPr lIns="91440" tIns="45720" rIns="91440" bIns="45720"/>
          <a:lstStyle/>
          <a:p>
            <a:fld id="{643235CE-526A-49C4-9D3C-CAC255247DD1}" type="slidenum">
              <a:rPr lang="es-ES" sz="1000">
                <a:solidFill>
                  <a:srgbClr val="00B0F0"/>
                </a:solidFill>
              </a:rPr>
              <a:pPr/>
              <a:t>28</a:t>
            </a:fld>
            <a:endParaRPr lang="es-ES" sz="1000" dirty="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72884" y="5961813"/>
            <a:ext cx="662473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Modelo Digital de Elevación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1" y="548680"/>
            <a:ext cx="8446358" cy="535899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0806" y="1206277"/>
            <a:ext cx="310304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600" b="1" dirty="0" smtClean="0"/>
              <a:t>Capacidad </a:t>
            </a:r>
            <a:r>
              <a:rPr lang="es-VE" sz="2600" b="1" dirty="0"/>
              <a:t>de Uso de la Tierra</a:t>
            </a:r>
            <a:r>
              <a:rPr lang="es-VE" sz="2600" b="1" dirty="0" smtClean="0"/>
              <a:t>:</a:t>
            </a:r>
            <a:r>
              <a:rPr lang="es-ES" sz="2600" b="1" dirty="0" smtClean="0"/>
              <a:t> </a:t>
            </a:r>
            <a:r>
              <a:rPr lang="es-ES" sz="2600" dirty="0"/>
              <a:t>Suelos poco profundos, con baja fertilidad natural y susceptibles a la erosión, pedregosos. Clases VII y VIII</a:t>
            </a:r>
            <a:r>
              <a:rPr lang="es-ES" sz="2600" dirty="0" smtClean="0"/>
              <a:t>.</a:t>
            </a:r>
            <a:endParaRPr lang="es-VE" sz="2600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29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0768"/>
            <a:ext cx="5885309" cy="40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051720" y="44624"/>
            <a:ext cx="70641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MX" sz="2800" i="1" dirty="0">
                <a:ln w="15875">
                  <a:solidFill>
                    <a:srgbClr val="000000"/>
                  </a:solidFill>
                </a:ln>
                <a:solidFill>
                  <a:srgbClr val="92D050"/>
                </a:solidFill>
                <a:latin typeface="Arial Black" pitchFamily="34" charset="0"/>
              </a:rPr>
              <a:t>PROYECTO DE AMPLIACIÓN DEL PARQUE NACIONAL TEREPAIMA</a:t>
            </a:r>
            <a:r>
              <a:rPr lang="es-ES" sz="2800" dirty="0">
                <a:ln w="15875">
                  <a:solidFill>
                    <a:srgbClr val="000000"/>
                  </a:solidFill>
                </a:ln>
                <a:solidFill>
                  <a:srgbClr val="92D050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34330" y="5949280"/>
            <a:ext cx="8884052" cy="400110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s-MX" sz="2600" b="1" i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Nacional de Parques - Dirección Regional Lara</a:t>
            </a:r>
          </a:p>
        </p:txBody>
      </p:sp>
      <p:sp>
        <p:nvSpPr>
          <p:cNvPr id="5126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459788" y="6203950"/>
            <a:ext cx="514350" cy="476250"/>
          </a:xfrm>
          <a:noFill/>
        </p:spPr>
        <p:txBody>
          <a:bodyPr lIns="91440" tIns="45720" rIns="91440" bIns="45720"/>
          <a:lstStyle/>
          <a:p>
            <a:fld id="{9C494456-1AB9-4763-BBD8-FB2360CC4786}" type="slidenum">
              <a:rPr lang="es-ES" sz="1100">
                <a:solidFill>
                  <a:srgbClr val="00B0F0"/>
                </a:solidFill>
              </a:rPr>
              <a:pPr/>
              <a:t>3</a:t>
            </a:fld>
            <a:endParaRPr lang="es-ES" sz="1100">
              <a:solidFill>
                <a:srgbClr val="00B0F0"/>
              </a:solidFill>
            </a:endParaRPr>
          </a:p>
        </p:txBody>
      </p:sp>
      <p:pic>
        <p:nvPicPr>
          <p:cNvPr id="5128" name="Picture 1" descr="D:\MIS DOCUMENTOS\FORMATOS\LOGO_INPARQU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00" y="44624"/>
            <a:ext cx="134143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43608" y="3937699"/>
            <a:ext cx="7125926" cy="1723549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algn="ctr" eaLnBrk="1" hangingPunct="1">
              <a:spcBef>
                <a:spcPts val="0"/>
              </a:spcBef>
              <a:defRPr sz="2400" b="1" i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MX" sz="28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Facilitadores:</a:t>
            </a:r>
          </a:p>
          <a:p>
            <a:r>
              <a:rPr lang="es-MX" sz="28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Rafael Piña </a:t>
            </a:r>
            <a:r>
              <a:rPr lang="es-MX" sz="2800" dirty="0">
                <a:ln w="635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(INPARQUES </a:t>
            </a:r>
            <a:r>
              <a:rPr lang="es-MX" sz="2800" dirty="0" smtClean="0">
                <a:ln w="635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Lara)</a:t>
            </a:r>
            <a:endParaRPr lang="es-MX" sz="2800" dirty="0">
              <a:ln w="635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  <a:p>
            <a:r>
              <a:rPr lang="es-MX" sz="280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Oscar Pérez </a:t>
            </a:r>
            <a:r>
              <a:rPr lang="es-MX" sz="2800" dirty="0">
                <a:ln w="635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(INPARQUES Portuguesa)</a:t>
            </a:r>
          </a:p>
          <a:p>
            <a:r>
              <a:rPr lang="es-MX" sz="2800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Francisco Lau </a:t>
            </a:r>
            <a:r>
              <a:rPr lang="es-MX" sz="2800" dirty="0">
                <a:ln w="635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(INPARQUES Lara</a:t>
            </a:r>
            <a:r>
              <a:rPr lang="es-MX" sz="2800" dirty="0" smtClean="0">
                <a:ln w="6350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</a:rPr>
              <a:t>) </a:t>
            </a:r>
            <a:endParaRPr lang="es-MX" sz="2800" dirty="0">
              <a:ln w="6350">
                <a:solidFill>
                  <a:schemeClr val="tx1"/>
                </a:solidFill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" y="6388831"/>
            <a:ext cx="9144000" cy="519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139616"/>
            <a:ext cx="28083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700" b="1" dirty="0" smtClean="0"/>
              <a:t>Tenencia </a:t>
            </a:r>
            <a:r>
              <a:rPr lang="es-ES" sz="2700" b="1" dirty="0"/>
              <a:t>de la Tierra: </a:t>
            </a:r>
            <a:r>
              <a:rPr lang="es-ES" sz="2700" dirty="0"/>
              <a:t>Baldíos de Sanare; Asentamientos Campesinos La Cuchilla, </a:t>
            </a: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2700" dirty="0" smtClean="0"/>
              <a:t>El </a:t>
            </a:r>
            <a:r>
              <a:rPr lang="es-ES" sz="2700" dirty="0"/>
              <a:t>Palenque, Las Goteras y Las Matías</a:t>
            </a:r>
            <a:r>
              <a:rPr lang="es-ES" sz="2700" dirty="0" smtClean="0"/>
              <a:t>.</a:t>
            </a:r>
            <a:endParaRPr lang="es-VE" sz="2700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50" y="1062261"/>
            <a:ext cx="6076790" cy="44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603" name="6 Marcador de fecha"/>
          <p:cNvSpPr>
            <a:spLocks noGrp="1"/>
          </p:cNvSpPr>
          <p:nvPr>
            <p:ph type="dt" sz="quarter" idx="10"/>
          </p:nvPr>
        </p:nvSpPr>
        <p:spPr>
          <a:xfrm>
            <a:off x="8248650" y="6591300"/>
            <a:ext cx="509588" cy="222250"/>
          </a:xfrm>
          <a:noFill/>
        </p:spPr>
        <p:txBody>
          <a:bodyPr lIns="91440" tIns="45720" rIns="91440" bIns="45720"/>
          <a:lstStyle/>
          <a:p>
            <a:fld id="{6302DA1F-9D33-438F-B3DD-39ED3F264814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5604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5875" y="5972175"/>
            <a:ext cx="349250" cy="222250"/>
          </a:xfrm>
          <a:noFill/>
        </p:spPr>
        <p:txBody>
          <a:bodyPr lIns="91440" tIns="45720" rIns="91440" bIns="45720"/>
          <a:lstStyle/>
          <a:p>
            <a:fld id="{A100F1E5-0BEB-41F5-A3B4-752FE7E9109B}" type="slidenum">
              <a:rPr lang="es-ES" sz="1000">
                <a:solidFill>
                  <a:srgbClr val="00B0F0"/>
                </a:solidFill>
              </a:rPr>
              <a:pPr/>
              <a:t>31</a:t>
            </a:fld>
            <a:endParaRPr lang="es-ES" sz="1000">
              <a:solidFill>
                <a:srgbClr val="00B0F0"/>
              </a:solidFill>
            </a:endParaRPr>
          </a:p>
        </p:txBody>
      </p:sp>
      <p:pic>
        <p:nvPicPr>
          <p:cNvPr id="19461" name="Picture 17" descr="F:\DCIM\102HP43X\IM000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6" y="561906"/>
            <a:ext cx="3905895" cy="29286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Pictures\Image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91" y="3402037"/>
            <a:ext cx="3578225" cy="28352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D:\Pictures\Image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97" y="897542"/>
            <a:ext cx="3074779" cy="230739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:\Pictures\Imagen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08" y="3647003"/>
            <a:ext cx="3078163" cy="2309813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79512" y="48974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ES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Patrón de Uso de las Tierras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635546"/>
            <a:ext cx="2520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/>
              <a:t>Poblaciones beneficiadas</a:t>
            </a:r>
            <a:r>
              <a:rPr lang="es-ES" sz="2400" b="1" dirty="0"/>
              <a:t>:  </a:t>
            </a:r>
            <a:r>
              <a:rPr lang="es-ES" sz="2400" dirty="0"/>
              <a:t>Río Claro,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El </a:t>
            </a:r>
            <a:r>
              <a:rPr lang="es-ES" sz="2400" dirty="0"/>
              <a:t>Cortijo,</a:t>
            </a:r>
            <a:r>
              <a:rPr lang="es-ES" sz="2400" b="1" dirty="0"/>
              <a:t> 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dirty="0" smtClean="0"/>
              <a:t>Las </a:t>
            </a:r>
            <a:r>
              <a:rPr lang="es-ES" sz="2400" dirty="0"/>
              <a:t>Goteras, Las Rosas,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La </a:t>
            </a:r>
            <a:r>
              <a:rPr lang="es-ES" sz="2400" dirty="0"/>
              <a:t>Victoria, </a:t>
            </a:r>
            <a:r>
              <a:rPr lang="es-ES" sz="2400" dirty="0" err="1"/>
              <a:t>Bucaralito</a:t>
            </a:r>
            <a:r>
              <a:rPr lang="es-ES" sz="2400" dirty="0"/>
              <a:t>, </a:t>
            </a:r>
            <a:r>
              <a:rPr lang="es-ES" sz="2400" dirty="0" err="1"/>
              <a:t>Riecito</a:t>
            </a:r>
            <a:r>
              <a:rPr lang="es-ES" sz="2400" dirty="0"/>
              <a:t>,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Agua </a:t>
            </a:r>
            <a:r>
              <a:rPr lang="es-ES" sz="2400" dirty="0"/>
              <a:t>Negra, La </a:t>
            </a:r>
            <a:r>
              <a:rPr lang="es-ES" sz="2400" dirty="0" err="1"/>
              <a:t>Loyera</a:t>
            </a:r>
            <a:r>
              <a:rPr lang="es-ES" sz="2400" dirty="0"/>
              <a:t>,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La </a:t>
            </a:r>
            <a:r>
              <a:rPr lang="es-ES" sz="2400" dirty="0"/>
              <a:t>Parchita, </a:t>
            </a:r>
            <a:r>
              <a:rPr lang="es-ES" sz="2400" dirty="0" smtClean="0"/>
              <a:t>Bombón, </a:t>
            </a:r>
            <a:r>
              <a:rPr lang="es-ES" sz="2400" dirty="0"/>
              <a:t>Los Portones, etc.</a:t>
            </a:r>
            <a:endParaRPr lang="es-VE" sz="2400" b="1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 Rounded MT Bold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Caracterización del Área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5" descr="F:\S I A M\ABRAE_LARA\Corredor Biolog\bucaral.jpg"/>
          <p:cNvPicPr>
            <a:picLocks noChangeAspect="1" noChangeArrowheads="1"/>
          </p:cNvPicPr>
          <p:nvPr/>
        </p:nvPicPr>
        <p:blipFill rotWithShape="1">
          <a:blip r:embed="rId2"/>
          <a:srcRect l="3951" t="3708" r="4345" b="3604"/>
          <a:stretch/>
        </p:blipFill>
        <p:spPr bwMode="auto">
          <a:xfrm>
            <a:off x="2483158" y="793279"/>
            <a:ext cx="6461139" cy="49515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8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627" name="6 Marcador de fecha"/>
          <p:cNvSpPr>
            <a:spLocks noGrp="1"/>
          </p:cNvSpPr>
          <p:nvPr>
            <p:ph type="dt" sz="quarter" idx="10"/>
          </p:nvPr>
        </p:nvSpPr>
        <p:spPr>
          <a:xfrm>
            <a:off x="8243888" y="6588125"/>
            <a:ext cx="509587" cy="222250"/>
          </a:xfrm>
          <a:noFill/>
        </p:spPr>
        <p:txBody>
          <a:bodyPr lIns="91440" tIns="45720" rIns="91440" bIns="45720"/>
          <a:lstStyle/>
          <a:p>
            <a:fld id="{C15E2E99-A015-4F35-B102-B62F57424DFF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6628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31750" y="5949950"/>
            <a:ext cx="349250" cy="244475"/>
          </a:xfrm>
          <a:noFill/>
        </p:spPr>
        <p:txBody>
          <a:bodyPr lIns="91440" tIns="45720" rIns="91440" bIns="45720"/>
          <a:lstStyle/>
          <a:p>
            <a:fld id="{78F61C86-B29D-4CBE-B1B3-4C1F77CF5971}" type="slidenum">
              <a:rPr lang="es-ES" sz="1000">
                <a:solidFill>
                  <a:srgbClr val="00B0F0"/>
                </a:solidFill>
              </a:rPr>
              <a:pPr/>
              <a:t>33</a:t>
            </a:fld>
            <a:endParaRPr lang="es-ES" sz="1000">
              <a:solidFill>
                <a:srgbClr val="00B0F0"/>
              </a:solidFill>
            </a:endParaRPr>
          </a:p>
        </p:txBody>
      </p:sp>
      <p:pic>
        <p:nvPicPr>
          <p:cNvPr id="9" name="Picture 20" descr="IM0002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6" y="476672"/>
            <a:ext cx="3647240" cy="273630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D:\Pictures\Imagen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7913" y="486297"/>
            <a:ext cx="3658376" cy="272667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IM0002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684971" cy="276284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Pictures\Imagen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944" y="3645024"/>
            <a:ext cx="3433762" cy="25685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79512" y="48974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ES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Potencialidades Turísticas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9" name="Picture 98"/>
          <p:cNvPicPr>
            <a:picLocks noChangeAspect="1" noChangeArrowheads="1"/>
          </p:cNvPicPr>
          <p:nvPr/>
        </p:nvPicPr>
        <p:blipFill rotWithShape="1">
          <a:blip r:embed="rId2"/>
          <a:srcRect l="3021" t="4738" r="2757" b="5523"/>
          <a:stretch/>
        </p:blipFill>
        <p:spPr bwMode="auto">
          <a:xfrm>
            <a:off x="667232" y="761512"/>
            <a:ext cx="7802725" cy="55478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460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26425" y="6599238"/>
            <a:ext cx="509588" cy="268287"/>
          </a:xfrm>
          <a:noFill/>
        </p:spPr>
        <p:txBody>
          <a:bodyPr lIns="91440" tIns="45720" rIns="91440" bIns="45720"/>
          <a:lstStyle/>
          <a:p>
            <a:fld id="{BF94AC21-E64A-402C-85FA-BB600BB2650E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19461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1588" y="5976938"/>
            <a:ext cx="349251" cy="222250"/>
          </a:xfrm>
          <a:noFill/>
        </p:spPr>
        <p:txBody>
          <a:bodyPr lIns="91440" tIns="45720" rIns="91440" bIns="45720"/>
          <a:lstStyle/>
          <a:p>
            <a:fld id="{4BD9F37C-A30D-4FAA-8DAD-2342E8CCA460}" type="slidenum">
              <a:rPr lang="es-ES" sz="1000">
                <a:solidFill>
                  <a:srgbClr val="00B0F0"/>
                </a:solidFill>
              </a:rPr>
              <a:pPr/>
              <a:t>34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9512" y="70178"/>
            <a:ext cx="878497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Sistema de Parques Nacionales en Lara y Ampliación del Parque Nacional Terepaima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 rotWithShape="1">
          <a:blip r:embed="rId2"/>
          <a:srcRect l="3163" t="5367" r="4120" b="4119"/>
          <a:stretch/>
        </p:blipFill>
        <p:spPr bwMode="auto">
          <a:xfrm>
            <a:off x="816539" y="444126"/>
            <a:ext cx="7526004" cy="5845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1508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31188" y="6613525"/>
            <a:ext cx="509587" cy="244475"/>
          </a:xfrm>
          <a:noFill/>
        </p:spPr>
        <p:txBody>
          <a:bodyPr lIns="91440" tIns="45720" rIns="91440" bIns="45720"/>
          <a:lstStyle/>
          <a:p>
            <a:fld id="{5A76ED01-065E-4D05-BE32-4CFCB403B85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150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938" y="5973763"/>
            <a:ext cx="349250" cy="222250"/>
          </a:xfrm>
          <a:noFill/>
        </p:spPr>
        <p:txBody>
          <a:bodyPr lIns="91440" tIns="45720" rIns="91440" bIns="45720"/>
          <a:lstStyle/>
          <a:p>
            <a:fld id="{A41582DF-0825-4F59-8029-7B820299AB13}" type="slidenum">
              <a:rPr lang="es-ES" sz="1000">
                <a:solidFill>
                  <a:srgbClr val="00B0F0"/>
                </a:solidFill>
              </a:rPr>
              <a:pPr/>
              <a:t>35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9512" y="48974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Proyecto del Embalse Dos Bocas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10000"/>
                <a:satMod val="300000"/>
              </a:schemeClr>
            </a:gs>
            <a:gs pos="34000">
              <a:schemeClr val="accent1">
                <a:tint val="13500"/>
                <a:satMod val="250000"/>
              </a:schemeClr>
            </a:gs>
            <a:gs pos="100000">
              <a:schemeClr val="accent1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1995488" y="2682875"/>
            <a:ext cx="2951162" cy="863600"/>
          </a:xfrm>
          <a:prstGeom prst="rect">
            <a:avLst/>
          </a:prstGeom>
          <a:solidFill>
            <a:srgbClr val="CCE9AD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s-V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89" y="116632"/>
            <a:ext cx="86637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algn="ctr" eaLnBrk="1" hangingPunct="1">
              <a:defRPr sz="2200" b="1" kern="0" spc="15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sz="2400" dirty="0"/>
              <a:t>Pasos a Seguir para Lograr la Declaratoria de Ampliación del Parque Nacional Terepaima.</a:t>
            </a:r>
            <a:endParaRPr lang="es-ES" sz="24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79588" y="1314450"/>
            <a:ext cx="3455987" cy="863600"/>
          </a:xfrm>
          <a:prstGeom prst="rect">
            <a:avLst/>
          </a:prstGeom>
          <a:solidFill>
            <a:srgbClr val="CCE9AD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s-VE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44705" y="2754313"/>
            <a:ext cx="228282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Consultoría Jurídica revisa la propuesta de decreto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057775" y="2860675"/>
            <a:ext cx="611188" cy="541338"/>
          </a:xfrm>
          <a:prstGeom prst="rightArrow">
            <a:avLst>
              <a:gd name="adj1" fmla="val 50000"/>
              <a:gd name="adj2" fmla="val 2822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173663" y="2708275"/>
            <a:ext cx="315912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22" tIns="48861" rIns="97722" bIns="48861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895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790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6526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421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14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86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258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30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VE"/>
              <a:t>si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28650" y="2314575"/>
            <a:ext cx="5349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722" tIns="48861" rIns="97722" bIns="48861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895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790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6526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421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14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86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258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30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VE"/>
              <a:t>  No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51025" y="1347788"/>
            <a:ext cx="332263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DGSPN envía proyecto incluyendo propuesta de decreto a la Consultoría </a:t>
            </a:r>
            <a:r>
              <a:rPr lang="es-ES" altLang="es-VE" sz="1700" dirty="0" smtClean="0"/>
              <a:t>Jurídica</a:t>
            </a:r>
            <a:endParaRPr lang="es-ES" altLang="es-VE" sz="1700" dirty="0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3149600" y="2251075"/>
            <a:ext cx="574675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H="1">
            <a:off x="1204913" y="3186113"/>
            <a:ext cx="792162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1204913" y="1674813"/>
            <a:ext cx="0" cy="15113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1204913" y="1674813"/>
            <a:ext cx="576262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738813" y="2682875"/>
            <a:ext cx="2951162" cy="863600"/>
          </a:xfrm>
          <a:prstGeom prst="rect">
            <a:avLst/>
          </a:prstGeom>
          <a:solidFill>
            <a:srgbClr val="FF85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s-VE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805761" y="2737795"/>
            <a:ext cx="279717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El proyecto se envía a la Dirección General de POA y al IGVSB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469188" y="3681413"/>
            <a:ext cx="315912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22" tIns="48861" rIns="97722" bIns="48861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895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790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6526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421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14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86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258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30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VE"/>
              <a:t>si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6964363" y="3617913"/>
            <a:ext cx="576262" cy="542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738813" y="4267200"/>
            <a:ext cx="2951162" cy="86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781883" y="4310062"/>
            <a:ext cx="286404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El proyecto se envía a la Consultoría Jurídica del </a:t>
            </a:r>
            <a:r>
              <a:rPr lang="es-ES" altLang="es-VE" sz="1700" dirty="0" err="1" smtClean="0"/>
              <a:t>MinEA</a:t>
            </a:r>
            <a:endParaRPr lang="es-ES" altLang="es-VE" sz="1700" dirty="0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V="1">
            <a:off x="7181850" y="2393950"/>
            <a:ext cx="0" cy="2889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H="1">
            <a:off x="4445000" y="2393950"/>
            <a:ext cx="273685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4445000" y="2393950"/>
            <a:ext cx="0" cy="2889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VE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524500" y="2098675"/>
            <a:ext cx="5349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722" tIns="48861" rIns="97722" bIns="48861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895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77900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6526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4213"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14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86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258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3013"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VE"/>
              <a:t>  No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6027737" y="1243013"/>
            <a:ext cx="2864743" cy="863600"/>
          </a:xfrm>
          <a:prstGeom prst="rect">
            <a:avLst/>
          </a:prstGeom>
          <a:solidFill>
            <a:srgbClr val="CCE9AD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s-VE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6059488" y="1243013"/>
            <a:ext cx="283299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DGSPN hace las correcciones técnicas y envía a la oficina de  origen</a:t>
            </a:r>
          </a:p>
        </p:txBody>
      </p:sp>
      <p:sp>
        <p:nvSpPr>
          <p:cNvPr id="32" name="AutoShape 34"/>
          <p:cNvSpPr>
            <a:spLocks noChangeArrowheads="1"/>
          </p:cNvSpPr>
          <p:nvPr/>
        </p:nvSpPr>
        <p:spPr bwMode="auto">
          <a:xfrm>
            <a:off x="5346700" y="1385888"/>
            <a:ext cx="611188" cy="541337"/>
          </a:xfrm>
          <a:prstGeom prst="rightArrow">
            <a:avLst>
              <a:gd name="adj1" fmla="val 50000"/>
              <a:gd name="adj2" fmla="val 2822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1995488" y="4267200"/>
            <a:ext cx="2951162" cy="86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005805" y="4476800"/>
            <a:ext cx="2862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 dirty="0"/>
              <a:t>Procuraduría General de la República</a:t>
            </a:r>
          </a:p>
        </p:txBody>
      </p:sp>
      <p:sp>
        <p:nvSpPr>
          <p:cNvPr id="35" name="AutoShape 37"/>
          <p:cNvSpPr>
            <a:spLocks noChangeArrowheads="1"/>
          </p:cNvSpPr>
          <p:nvPr/>
        </p:nvSpPr>
        <p:spPr bwMode="auto">
          <a:xfrm>
            <a:off x="5021263" y="4410075"/>
            <a:ext cx="647700" cy="576263"/>
          </a:xfrm>
          <a:prstGeom prst="leftArrow">
            <a:avLst>
              <a:gd name="adj1" fmla="val 50000"/>
              <a:gd name="adj2" fmla="val 28099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auto">
          <a:xfrm>
            <a:off x="3149600" y="5202238"/>
            <a:ext cx="6477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1995488" y="5707063"/>
            <a:ext cx="2951162" cy="86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1997075" y="5992813"/>
            <a:ext cx="30241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VE" sz="1700"/>
              <a:t>Consejo de Ministros</a:t>
            </a: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5741988" y="5707063"/>
            <a:ext cx="2951162" cy="86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5740400" y="5778500"/>
            <a:ext cx="30241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77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77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VE" altLang="es-VE" sz="1700" dirty="0"/>
              <a:t>Aprobación por el Ciudadano Presidente de la República y publicación en Gaceta Oficial</a:t>
            </a:r>
            <a:endParaRPr lang="es-ES" altLang="es-VE" sz="1700" dirty="0"/>
          </a:p>
        </p:txBody>
      </p:sp>
      <p:sp>
        <p:nvSpPr>
          <p:cNvPr id="41" name="AutoShape 43"/>
          <p:cNvSpPr>
            <a:spLocks noChangeArrowheads="1"/>
          </p:cNvSpPr>
          <p:nvPr/>
        </p:nvSpPr>
        <p:spPr bwMode="auto">
          <a:xfrm>
            <a:off x="5057775" y="5884863"/>
            <a:ext cx="611188" cy="541337"/>
          </a:xfrm>
          <a:prstGeom prst="rightArrow">
            <a:avLst>
              <a:gd name="adj1" fmla="val 50000"/>
              <a:gd name="adj2" fmla="val 28226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83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2190343"/>
            <a:ext cx="44644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agosto de 2.008 </a:t>
            </a: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se recibe la solicitud de </a:t>
            </a: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inspección de algunas áreas.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8" y="679016"/>
            <a:ext cx="4021809" cy="51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90124" y="692696"/>
            <a:ext cx="47692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Se efectuaron las inspecciones solicitadas y se remitió el informe correspondiente en </a:t>
            </a:r>
            <a:r>
              <a:rPr lang="es-VE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noviembre </a:t>
            </a: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2.008.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15" y="692696"/>
            <a:ext cx="3996973" cy="51712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8" y="2996952"/>
            <a:ext cx="3888186" cy="28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824220"/>
            <a:ext cx="446449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Julio y Octubre de 2010 se reciben observaciones sobre el Proyecto de Decreto. En Noviembre de 2.011 se remite el Proyecto Corregido.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39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360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0"/>
          <a:stretch/>
        </p:blipFill>
        <p:spPr>
          <a:xfrm>
            <a:off x="281016" y="3990508"/>
            <a:ext cx="4099926" cy="23188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364986" cy="47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365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49213" y="5980113"/>
            <a:ext cx="247650" cy="269875"/>
          </a:xfrm>
          <a:noFill/>
        </p:spPr>
        <p:txBody>
          <a:bodyPr lIns="91440" tIns="45720" rIns="91440" bIns="45720"/>
          <a:lstStyle/>
          <a:p>
            <a:fld id="{104D4FED-A0C0-4924-914D-A9828EEC189B}" type="slidenum">
              <a:rPr lang="es-ES" sz="1000">
                <a:solidFill>
                  <a:srgbClr val="00B0F0"/>
                </a:solidFill>
              </a:rPr>
              <a:pPr/>
              <a:t>4</a:t>
            </a:fld>
            <a:endParaRPr lang="es-ES" sz="1000">
              <a:solidFill>
                <a:srgbClr val="00B0F0"/>
              </a:solidFill>
            </a:endParaRPr>
          </a:p>
        </p:txBody>
      </p:sp>
      <p:pic>
        <p:nvPicPr>
          <p:cNvPr id="9" name="Picture 2" descr="C:\Users\DGeneral_2\Desktop\Mapa PN y MN\P-N_prueba.bmp"/>
          <p:cNvPicPr>
            <a:picLocks noChangeAspect="1" noChangeArrowheads="1"/>
          </p:cNvPicPr>
          <p:nvPr/>
        </p:nvPicPr>
        <p:blipFill rotWithShape="1">
          <a:blip r:embed="rId2"/>
          <a:srcRect l="1037" t="592" r="1999" b="1652"/>
          <a:stretch/>
        </p:blipFill>
        <p:spPr bwMode="auto">
          <a:xfrm>
            <a:off x="4678100" y="1550246"/>
            <a:ext cx="4286113" cy="35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ángulo 9"/>
          <p:cNvSpPr/>
          <p:nvPr/>
        </p:nvSpPr>
        <p:spPr>
          <a:xfrm>
            <a:off x="1567420" y="-14787"/>
            <a:ext cx="6460964" cy="677108"/>
          </a:xfrm>
          <a:prstGeom prst="rect">
            <a:avLst/>
          </a:prstGeom>
          <a:solidFill>
            <a:srgbClr val="E7F4D8">
              <a:alpha val="50000"/>
            </a:srgbClr>
          </a:solidFill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MX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Sistema </a:t>
            </a:r>
            <a:r>
              <a:rPr lang="es-MX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de Parques Nacionales y Monumentos Naturales de Venezuela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6100" y="673263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altLang="es-V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Sistema de Parques Nacionales y Monumentos Naturales en nuestro país está conformado por 43 Parques Nacionales y </a:t>
            </a:r>
            <a: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/>
            </a:r>
            <a:b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</a:br>
            <a: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36 </a:t>
            </a:r>
            <a:r>
              <a:rPr lang="es-ES" altLang="es-V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Monumentos Naturales, abarcando en total de superficie de 15.075.175,07 </a:t>
            </a:r>
            <a: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has., </a:t>
            </a:r>
            <a:r>
              <a:rPr lang="es-ES" altLang="es-V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representando el </a:t>
            </a:r>
            <a: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16,36% </a:t>
            </a:r>
            <a:r>
              <a:rPr lang="es-ES" altLang="es-V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del territorio nacional y el </a:t>
            </a:r>
            <a:r>
              <a:rPr lang="es-ES" altLang="es-VE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23,96% </a:t>
            </a:r>
            <a:r>
              <a:rPr lang="es-ES" altLang="es-V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del total de la superficie amparada por la figura de ABRAE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545754"/>
            <a:ext cx="44644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Caracas insisten en que la cartografía debe utilizarse en escala 1:100.000. Se paraliza el proceso. En 2.012 se retoman las gestiones, hasta hoy sin respuesta.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8" y="669052"/>
            <a:ext cx="4033142" cy="52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764704"/>
            <a:ext cx="420596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2.014, en comunicación telefónica con INPARQUES Caracas, recomiendan la actualización del proyecto y repetición de la consulta pública.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Han transcurrido </a:t>
            </a:r>
            <a:r>
              <a:rPr lang="es-E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hasta la </a:t>
            </a: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fecha </a:t>
            </a:r>
            <a:r>
              <a:rPr lang="es-E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más de ocho (8) </a:t>
            </a: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años desde su introducción </a:t>
            </a:r>
            <a:r>
              <a:rPr lang="es-E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sin materializarse </a:t>
            </a:r>
            <a:r>
              <a:rPr lang="es-ES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</a:t>
            </a:r>
            <a:r>
              <a:rPr lang="es-ES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declaratoria.</a:t>
            </a:r>
            <a:r>
              <a:rPr lang="es-ES_tradnl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</a:t>
            </a:r>
            <a:endParaRPr lang="es-VE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64" y="1772816"/>
            <a:ext cx="4723032" cy="31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277462" y="952267"/>
            <a:ext cx="85058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</a:t>
            </a: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año 2.015, reunidos interinstitucionalmente y </a:t>
            </a:r>
            <a:r>
              <a:rPr lang="es-VE" sz="25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conformados de manera informal como el Gabinete Ambiental </a:t>
            </a: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Lara (GAL), con la participación de Organismos Gubernamentales y Organizaciones pertenecientes al Movimiento Ambientalista de Lara y agrupadas en el Consejo Regional Ambiental de </a:t>
            </a:r>
            <a:r>
              <a:rPr lang="es-VE" sz="25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Lara (</a:t>
            </a: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CORAL), </a:t>
            </a: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se inicia el trabajo de </a:t>
            </a:r>
            <a:r>
              <a:rPr lang="es-VE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revisión del Proyecto de Ampliación del Parque Nacional Terepaima, con el fin de actualizarlo conforme al nuevo marco jurídico ambiental vigente, con el propósito de revalidarlo en las comunidades y reimpulsarlo ante las autoridades competentes</a:t>
            </a:r>
            <a:r>
              <a:rPr lang="es-ES_tradnl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98494" y="942146"/>
            <a:ext cx="8621978" cy="4647094"/>
            <a:chOff x="105772" y="662282"/>
            <a:chExt cx="8087342" cy="405469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72" y="662282"/>
              <a:ext cx="2692400" cy="19939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053" y="662282"/>
              <a:ext cx="2688590" cy="201460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24" y="662282"/>
              <a:ext cx="2688590" cy="201460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72" y="2676883"/>
              <a:ext cx="2688590" cy="2014601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362" y="2684577"/>
              <a:ext cx="2688590" cy="201460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24" y="2702375"/>
              <a:ext cx="2688590" cy="2014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2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25505" y="637798"/>
            <a:ext cx="36238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Resguardar numerosas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nacientes de aguas de relevancia regional como son los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ríos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Bucaral, Turbio, </a:t>
            </a:r>
            <a:r>
              <a:rPr lang="es-VE" sz="2400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Guache, Portuguesa, Morador, Amarillo y Yacambú, entre otros, que forman parte de la cuenca del Río Orinoco y representan importantes recursos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hídricos.</a:t>
            </a:r>
            <a:endParaRPr lang="es-VE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05132" y="116632"/>
            <a:ext cx="21602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Objetivos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31" y="620688"/>
            <a:ext cx="5156401" cy="53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05132" y="157687"/>
            <a:ext cx="21565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Objetivos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07504" y="652940"/>
            <a:ext cx="489654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ríos garantizan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flujo continuo y regulado, los cuales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sustentan a las comunidades en su entorno y alimentarán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futuros embalses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y en proyecto)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acuíferos que suministran aguas para el riego, el consumo humano e industrial, así como para el desarrollo económico, ambiental y socialmente sustentable de 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poblaciones </a:t>
            </a: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asentadas en sus alrededores y de entidades vecinas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VE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00" y="692696"/>
            <a:ext cx="3937955" cy="51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79512" y="846237"/>
            <a:ext cx="367240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Proteger un importante lote boscoso natural </a:t>
            </a:r>
            <a:r>
              <a:rPr lang="es-VE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intervenido (bosque nublado) presente  </a:t>
            </a:r>
            <a:r>
              <a:rPr 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Sierra de Portuguesa, entre los Parques Nacionales Yacambú y </a:t>
            </a:r>
            <a:r>
              <a:rPr lang="es-VE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Terepaima…</a:t>
            </a:r>
            <a:endParaRPr lang="es-VE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43808" y="116632"/>
            <a:ext cx="3456384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Objetivos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69" y="700533"/>
            <a:ext cx="3433937" cy="25754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285510"/>
            <a:ext cx="3444240" cy="2583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/>
          <a:stretch/>
        </p:blipFill>
        <p:spPr>
          <a:xfrm>
            <a:off x="5282553" y="3717032"/>
            <a:ext cx="1835307" cy="21730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56160"/>
            <a:ext cx="2125834" cy="159292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626021"/>
            <a:ext cx="5175051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VE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esto garantiza </a:t>
            </a:r>
            <a:r>
              <a:rPr lang="es-VE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viabilidad, continuidad y permanencia de especies vulnerables y en peligro de extinción, así </a:t>
            </a:r>
            <a:r>
              <a:rPr lang="es-VE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permitir la </a:t>
            </a:r>
            <a:r>
              <a:rPr lang="es-VE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conectividad y el flujo genético entre las dos áreas </a:t>
            </a:r>
            <a:r>
              <a:rPr lang="es-VE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protegidas, de especies bajo </a:t>
            </a:r>
            <a:r>
              <a:rPr lang="es-VE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 de degradación por fragmentación de hábitats, asegurando así el mantenimiento de la diversidad </a:t>
            </a:r>
            <a:r>
              <a:rPr lang="es-VE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biológica y </a:t>
            </a:r>
            <a:r>
              <a:rPr lang="es-VE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procesos ecológicos y evolutivos.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43808" y="116632"/>
            <a:ext cx="3456384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Objetivos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54" y="646555"/>
            <a:ext cx="1946921" cy="215353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151004" y="673646"/>
            <a:ext cx="1032334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s-VE" sz="700" dirty="0" smtClean="0">
                <a:solidFill>
                  <a:schemeClr val="bg1"/>
                </a:solidFill>
              </a:rPr>
              <a:t>© Denis </a:t>
            </a:r>
            <a:r>
              <a:rPr lang="es-VE" sz="700" dirty="0">
                <a:solidFill>
                  <a:schemeClr val="bg1"/>
                </a:solidFill>
              </a:rPr>
              <a:t>Alexander Torres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857864" y="4041358"/>
            <a:ext cx="1032334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s-VE" sz="700" dirty="0" smtClean="0">
                <a:solidFill>
                  <a:schemeClr val="bg1"/>
                </a:solidFill>
              </a:rPr>
              <a:t>© Denis </a:t>
            </a:r>
            <a:r>
              <a:rPr lang="es-VE" sz="700" dirty="0">
                <a:solidFill>
                  <a:schemeClr val="bg1"/>
                </a:solidFill>
              </a:rPr>
              <a:t>Alexander Torres</a:t>
            </a:r>
          </a:p>
        </p:txBody>
      </p:sp>
    </p:spTree>
    <p:extLst>
      <p:ext uri="{BB962C8B-B14F-4D97-AF65-F5344CB8AC3E}">
        <p14:creationId xmlns:p14="http://schemas.microsoft.com/office/powerpoint/2010/main" val="23501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50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880259"/>
            <a:ext cx="511256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VE" sz="25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Impulsar proyectos complementarios para la creación de Áreas Protegidas a nivel estadal, municipal o comunal, incluyendo los lotes boscosos remanentes fuera de la poligonal del Proyecto de Ampliación del Parque Nacional Terepaima en beneficio directo de las comunidades aledañas y de los ecosistemas hídricos a nivel regional.</a:t>
            </a:r>
            <a:endParaRPr lang="es-VE" sz="25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43808" y="116632"/>
            <a:ext cx="3456384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Objetivos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92" y="567730"/>
            <a:ext cx="3583946" cy="26879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92" y="3268340"/>
            <a:ext cx="3583946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33673" y="824220"/>
            <a:ext cx="2998167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Constitución de la República Bolivariana de Venezuela.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Convención sobre el Comercio Internacional de Especies Amenazadas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ES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49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07" y="728133"/>
            <a:ext cx="2686040" cy="38758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87" y="3284538"/>
            <a:ext cx="2676641" cy="25927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83" y="4975076"/>
            <a:ext cx="1833713" cy="13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26754" y="726204"/>
            <a:ext cx="4805286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1.962 se crea el Parque Nacional Yacambú, el primero en el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estado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Lara y el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7º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 nivel nacional, con la finalidad de garantizar el aporte de aguas hacia el futuro embalse Yacambú.</a:t>
            </a:r>
            <a:endParaRPr lang="es-VE" sz="2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1.976 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se </a:t>
            </a:r>
            <a:r>
              <a:rPr lang="es-MX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amplía por primera vez el Parque Nacional Yacambú, comprendiendo las nacientes del Río Turbio</a:t>
            </a:r>
            <a:r>
              <a:rPr lang="es-MX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el año 1.999 se amplia por 2ª vez el P. N. Yacambú comprendiendo nacientes de los Ríos </a:t>
            </a:r>
            <a:r>
              <a:rPr lang="es-ES_tradnl" sz="21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Guarico</a:t>
            </a:r>
            <a:r>
              <a:rPr lang="es-ES_tradnl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(Cuenca del Río Tocuyo) y Portuguesa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1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</a:t>
            </a:fld>
            <a:endParaRPr lang="es-ES" sz="1000">
              <a:solidFill>
                <a:srgbClr val="00B0F0"/>
              </a:solidFill>
            </a:endParaRPr>
          </a:p>
        </p:txBody>
      </p:sp>
      <p:pic>
        <p:nvPicPr>
          <p:cNvPr id="9" name="Picture 46" descr="PN Yacamb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68157"/>
            <a:ext cx="3597088" cy="251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194672" y="3063357"/>
            <a:ext cx="174086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VE" sz="1400" dirty="0">
                <a:ln w="3175">
                  <a:solidFill>
                    <a:srgbClr val="336600"/>
                  </a:solidFill>
                </a:ln>
                <a:solidFill>
                  <a:srgbClr val="92D050"/>
                </a:solidFill>
              </a:rPr>
              <a:t>Superficie: 26.916 ha.</a:t>
            </a:r>
            <a:endParaRPr lang="es-ES" altLang="es-VE" sz="1400" dirty="0">
              <a:ln w="3175">
                <a:solidFill>
                  <a:srgbClr val="336600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1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709875"/>
            <a:ext cx="3823998" cy="233114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915816" y="116632"/>
            <a:ext cx="333414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algn="ctr" eaLnBrk="1" hangingPunct="1">
              <a:defRPr sz="2800" b="1" kern="0" spc="15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Antecedentes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12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18925" y="776772"/>
            <a:ext cx="4179742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del Ambiente.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para la Ordenación del Territorio.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 Turismo</a:t>
            </a:r>
            <a:r>
              <a:rPr lang="es-ES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de Diversidad Biológica.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de Aguas.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de Bosques.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Penal del Ambiente</a:t>
            </a:r>
            <a:r>
              <a:rPr lang="es-ES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ES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30449" y="3859727"/>
            <a:ext cx="144016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V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63" y="1340768"/>
            <a:ext cx="4845333" cy="2725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83" y="4975076"/>
            <a:ext cx="1833713" cy="13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33673" y="936878"/>
            <a:ext cx="4150295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</a:t>
            </a:r>
            <a:r>
              <a:rPr lang="es-ES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Orgánica de los Consejos Comunales.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 las Comunas.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 Participación Ciudadana</a:t>
            </a:r>
            <a:r>
              <a:rPr lang="es-ES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altLang="es-VE" sz="26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 Pueblos y Comunidades Indígenas</a:t>
            </a:r>
            <a:r>
              <a:rPr lang="es-VE" altLang="es-VE" sz="2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83" y="4975076"/>
            <a:ext cx="1833713" cy="137528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277344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3" y="1391865"/>
            <a:ext cx="4392489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alt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de Seguridad de la Nación.</a:t>
            </a:r>
            <a:endParaRPr lang="es-ES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del Plan 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la Patria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de los Consejos Locales de Planificación.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83" y="4975076"/>
            <a:ext cx="1833713" cy="1375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8" t="-1461" r="1388" b="27002"/>
          <a:stretch/>
        </p:blipFill>
        <p:spPr>
          <a:xfrm>
            <a:off x="4716016" y="853954"/>
            <a:ext cx="4267671" cy="4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690964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5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Decreto N° 1.489, mediante el cual se crea el Órgano Superior para el Manejo Integral del Sistema Nacional de Parques y Monumentos Naturales de Venezuela, como Unidad Administrativa, adscrita a la Presidencia de la República, de la cual dependerá la asignación de su presupuesto anual y el suministro de los recursos necesarios para el cumplimiento de sus funciones</a:t>
            </a:r>
            <a:r>
              <a:rPr lang="es-VE" sz="25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5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" y="3990316"/>
            <a:ext cx="2986841" cy="13108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33925"/>
            <a:ext cx="5718128" cy="20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20520" y="744712"/>
            <a:ext cx="437947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Reglamento </a:t>
            </a:r>
            <a:r>
              <a:rPr lang="es-ES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Parcial de la Ley Orgánica para la Ordenación del Territorio sobre la Administración y Manejo de Parques Nacionales y Monumentos Naturales (Decreto 276</a:t>
            </a:r>
            <a:r>
              <a:rPr lang="es-ES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°).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Decreto de Creación del Parque Nacional “Yacambú”.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Decreto de Creación del Parque Nacional “Terepaima</a:t>
            </a:r>
            <a:r>
              <a:rPr lang="es-VE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”</a:t>
            </a:r>
            <a:endParaRPr lang="es-ES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Jurídicas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 descr="C:\Users\DGeneral_2\Desktop\Mapa PN y MN\P-N_prueba.bmp"/>
          <p:cNvPicPr>
            <a:picLocks noChangeAspect="1" noChangeArrowheads="1"/>
          </p:cNvPicPr>
          <p:nvPr/>
        </p:nvPicPr>
        <p:blipFill rotWithShape="1">
          <a:blip r:embed="rId2"/>
          <a:srcRect l="1037" t="592" r="1999" b="1652"/>
          <a:stretch/>
        </p:blipFill>
        <p:spPr bwMode="auto">
          <a:xfrm>
            <a:off x="4572000" y="2213530"/>
            <a:ext cx="4320480" cy="3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D:\MIS DOCUMENTOS\FORMATOS\LOGO_INPARQU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0076" y="744712"/>
            <a:ext cx="1217642" cy="137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35268" y="764704"/>
            <a:ext cx="4058194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3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el Plan de Acción del V Congreso Mundial de Parques (</a:t>
            </a:r>
            <a:r>
              <a:rPr lang="es-MX" sz="2300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Durban</a:t>
            </a:r>
            <a:r>
              <a:rPr lang="es-MX" sz="23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2.003), se </a:t>
            </a:r>
            <a:r>
              <a:rPr lang="es-MX" sz="23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insta </a:t>
            </a:r>
            <a:r>
              <a:rPr lang="es-MX" sz="23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 las autoridades a aplicar la ordenación dentro de sus áreas protegidas y sus alrededores, considerando como estrategias de conservación el establecimiento de redes y “corredores ecológicos</a:t>
            </a:r>
            <a:r>
              <a:rPr lang="es-MX" sz="23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”.</a:t>
            </a:r>
            <a:endParaRPr lang="es-ES" sz="23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707592"/>
            <a:ext cx="3672409" cy="51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22252" y="1086531"/>
            <a:ext cx="35298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Parques 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Nacionales y Otras Áreas Protegidas: Informe Nacional 2007. 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/>
            </a:r>
            <a:b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</a:b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II 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Congreso Latinoamericano, Bariloche, Argentina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ES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07444"/>
            <a:ext cx="3960440" cy="51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297782" y="836712"/>
            <a:ext cx="254602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Estrategia 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Nacional de Diversidad Biológica y su Plan de Acción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41" y="692696"/>
            <a:ext cx="3596895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297782" y="1398255"/>
            <a:ext cx="290606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Plan Estratégico de </a:t>
            </a:r>
            <a:r>
              <a:rPr lang="es-VE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INPARQUES </a:t>
            </a:r>
            <a:r>
              <a:rPr 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2013-2019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8" y="648072"/>
            <a:ext cx="376964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311175" y="1116027"/>
            <a:ext cx="362614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VE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Conformación de</a:t>
            </a:r>
            <a:r>
              <a:rPr 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 </a:t>
            </a:r>
            <a:r>
              <a:rPr lang="es-VE" altLang="es-VE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Órgano Superior para el Manejo Integral del Sistema Nacional de Parques Nacionales y Monumentos Naturales de Venezuela</a:t>
            </a:r>
            <a:r>
              <a:rPr lang="es-ES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ES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6:18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59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3897320" cy="51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136352"/>
            <a:ext cx="4561556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1.975, cuando se presenta la propuesta de creación del Parque Nacional Terepaima, </a:t>
            </a:r>
            <a:r>
              <a:rPr lang="es-MX" sz="24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Miyel</a:t>
            </a: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Rodríguez y Robert Smith hacen mención a la necesidad de la protección de la Sierra de Portuguesa.</a:t>
            </a:r>
            <a:endParaRPr lang="es-VE" sz="23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1.976 se decreta el Parque Nacional </a:t>
            </a:r>
            <a:r>
              <a:rPr lang="es-MX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Terepaima.</a:t>
            </a:r>
            <a:endParaRPr lang="es-VE" sz="23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15816" y="116632"/>
            <a:ext cx="333414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8" descr="Terepa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42654"/>
            <a:ext cx="3318741" cy="2262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4658212" y="3285564"/>
            <a:ext cx="174086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VE" sz="1400" dirty="0">
                <a:ln w="3175">
                  <a:solidFill>
                    <a:srgbClr val="336600"/>
                  </a:solidFill>
                </a:ln>
                <a:solidFill>
                  <a:srgbClr val="92D050"/>
                </a:solidFill>
              </a:rPr>
              <a:t>Superficie: 18.650 ha.</a:t>
            </a:r>
            <a:endParaRPr lang="es-ES" altLang="es-VE" sz="1400" dirty="0">
              <a:ln w="3175">
                <a:solidFill>
                  <a:srgbClr val="336600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1" name="Picture 39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0" y="702056"/>
            <a:ext cx="4229793" cy="25573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297782" y="1181938"/>
            <a:ext cx="3554138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Código de Ética para la 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Vida </a:t>
            </a:r>
            <a:r>
              <a:rPr lang="es-ES" sz="28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(Principios de Bioética y Bioseguridad)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ES" sz="28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Manual de Ética 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Socialista Bolivariana</a:t>
            </a:r>
            <a:r>
              <a:rPr lang="es-ES" sz="28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(Aprender a Vivir)</a:t>
            </a:r>
            <a:r>
              <a:rPr lang="es-ES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60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5616" y="116632"/>
            <a:ext cx="68899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Bases Conceptuales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35" y="779452"/>
            <a:ext cx="3569865" cy="49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2676" y="70751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579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94475"/>
            <a:ext cx="539750" cy="234950"/>
          </a:xfrm>
          <a:noFill/>
        </p:spPr>
        <p:txBody>
          <a:bodyPr lIns="91440" tIns="45720" rIns="91440" bIns="45720"/>
          <a:lstStyle/>
          <a:p>
            <a:pPr algn="r"/>
            <a:fld id="{C8A9CFD8-7C08-44A4-94E4-28E0A797B48E}" type="datetime12">
              <a:rPr lang="es-ES" sz="1000">
                <a:solidFill>
                  <a:srgbClr val="00B050"/>
                </a:solidFill>
              </a:rPr>
              <a:pPr algn="r"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4580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4288" y="6015038"/>
            <a:ext cx="331787" cy="222250"/>
          </a:xfrm>
          <a:noFill/>
        </p:spPr>
        <p:txBody>
          <a:bodyPr lIns="91440" tIns="45720" rIns="91440" bIns="45720"/>
          <a:lstStyle/>
          <a:p>
            <a:fld id="{4AFE836E-A0F1-4FAE-BEAD-0DBE8776EE28}" type="slidenum">
              <a:rPr lang="es-ES" sz="1000">
                <a:solidFill>
                  <a:srgbClr val="00B0F0"/>
                </a:solidFill>
              </a:rPr>
              <a:pPr/>
              <a:t>61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1" y="1097443"/>
            <a:ext cx="862672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Investigación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y Análisis de la información documental y cartográfica.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Planificación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del trabajo de campo (INPARQUES - FUDENA).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Chequeos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campo para reconocimiento, validación y delimitación a escala 1: 25.000.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Empleo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</a:t>
            </a:r>
            <a:r>
              <a:rPr lang="es-MX" sz="2800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ortoimágenes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e imágenes satelitales para corrección.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Reuniones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y Talleres con las comunidades involucradas, gremios y participación de instituciones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MX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70751"/>
            <a:ext cx="878497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Metodología de Trabajo Aplicada</a:t>
            </a:r>
            <a:b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en el Proyecto Original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4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579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94475"/>
            <a:ext cx="539750" cy="234950"/>
          </a:xfrm>
          <a:noFill/>
        </p:spPr>
        <p:txBody>
          <a:bodyPr lIns="91440" tIns="45720" rIns="91440" bIns="45720"/>
          <a:lstStyle/>
          <a:p>
            <a:pPr algn="r"/>
            <a:fld id="{C8A9CFD8-7C08-44A4-94E4-28E0A797B48E}" type="datetime12">
              <a:rPr lang="es-ES" sz="1000">
                <a:solidFill>
                  <a:srgbClr val="00B050"/>
                </a:solidFill>
              </a:rPr>
              <a:pPr algn="r"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4580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4288" y="6015038"/>
            <a:ext cx="331787" cy="222250"/>
          </a:xfrm>
          <a:noFill/>
        </p:spPr>
        <p:txBody>
          <a:bodyPr lIns="91440" tIns="45720" rIns="91440" bIns="45720"/>
          <a:lstStyle/>
          <a:p>
            <a:fld id="{4AFE836E-A0F1-4FAE-BEAD-0DBE8776EE28}" type="slidenum">
              <a:rPr lang="es-ES" sz="1000">
                <a:solidFill>
                  <a:srgbClr val="00B0F0"/>
                </a:solidFill>
              </a:rPr>
              <a:pPr/>
              <a:t>62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1" y="1168291"/>
            <a:ext cx="862672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Aplicación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instrumento (encuesta), Matriz de actores e </a:t>
            </a:r>
            <a:r>
              <a:rPr lang="es-MX" sz="2800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identifi-cación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 de actividades productivas.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Presentación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la propuesta ante el MINAMB, INTI, CLEL,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Autoridades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universitarias y grupos ambientalistas.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Elaboración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SIG e Informe Justificativo.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Redacción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propuesta de linderos.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Taller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Consulta Pública con las comunidades.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79512" y="70751"/>
            <a:ext cx="878497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Metodología de Trabajo Aplicada</a:t>
            </a:r>
            <a:b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en el Proyecto Original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50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579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94475"/>
            <a:ext cx="539750" cy="234950"/>
          </a:xfrm>
          <a:noFill/>
        </p:spPr>
        <p:txBody>
          <a:bodyPr lIns="91440" tIns="45720" rIns="91440" bIns="45720"/>
          <a:lstStyle/>
          <a:p>
            <a:pPr algn="r"/>
            <a:fld id="{C8A9CFD8-7C08-44A4-94E4-28E0A797B48E}" type="datetime12">
              <a:rPr lang="es-ES" sz="1000">
                <a:solidFill>
                  <a:srgbClr val="00B050"/>
                </a:solidFill>
              </a:rPr>
              <a:pPr algn="r"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4580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4288" y="6015038"/>
            <a:ext cx="331787" cy="222250"/>
          </a:xfrm>
          <a:noFill/>
        </p:spPr>
        <p:txBody>
          <a:bodyPr lIns="91440" tIns="45720" rIns="91440" bIns="45720"/>
          <a:lstStyle/>
          <a:p>
            <a:fld id="{4AFE836E-A0F1-4FAE-BEAD-0DBE8776EE28}" type="slidenum">
              <a:rPr lang="es-ES" sz="1000">
                <a:solidFill>
                  <a:srgbClr val="00B0F0"/>
                </a:solidFill>
              </a:rPr>
              <a:pPr/>
              <a:t>63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1" y="620688"/>
            <a:ext cx="8626722" cy="5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Promover una Medida Cautelar para la Protección de la Sierra de Portuguesa.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Revisión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 la información documental y cartográfica.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Empleo de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imágenes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satelitales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actualizadas de alta resolución para </a:t>
            </a:r>
            <a:r>
              <a:rPr lang="es-VE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revisión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Análisis de la documentación del proyecto original y adaptación al Marco Jurídico Vigente.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Planificación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del trabajo de campo (INPARQUES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– Gabinete Ambiental Lara).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Coordinación de Acciones con el Poder Comunal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MX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70751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Metodología de Trabajo Aplicada</a:t>
            </a:r>
            <a:r>
              <a:rPr lang="es-VE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 para la Revisión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70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639" y="24714"/>
            <a:ext cx="9098648" cy="6296025"/>
          </a:xfrm>
          <a:prstGeom prst="roundRect">
            <a:avLst>
              <a:gd name="adj" fmla="val 2929"/>
            </a:avLst>
          </a:prstGeom>
          <a:solidFill>
            <a:srgbClr val="E7F4D8">
              <a:alpha val="9568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579" name="3 Marcador de fecha"/>
          <p:cNvSpPr>
            <a:spLocks noGrp="1"/>
          </p:cNvSpPr>
          <p:nvPr>
            <p:ph type="dt" sz="quarter" idx="10"/>
          </p:nvPr>
        </p:nvSpPr>
        <p:spPr>
          <a:xfrm>
            <a:off x="8210550" y="6594475"/>
            <a:ext cx="539750" cy="234950"/>
          </a:xfrm>
          <a:noFill/>
        </p:spPr>
        <p:txBody>
          <a:bodyPr lIns="91440" tIns="45720" rIns="91440" bIns="45720"/>
          <a:lstStyle/>
          <a:p>
            <a:pPr algn="r"/>
            <a:fld id="{C8A9CFD8-7C08-44A4-94E4-28E0A797B48E}" type="datetime12">
              <a:rPr lang="es-ES" sz="1000">
                <a:solidFill>
                  <a:srgbClr val="00B050"/>
                </a:solidFill>
              </a:rPr>
              <a:pPr algn="r"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4580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4288" y="6015038"/>
            <a:ext cx="331787" cy="222250"/>
          </a:xfrm>
          <a:noFill/>
        </p:spPr>
        <p:txBody>
          <a:bodyPr lIns="91440" tIns="45720" rIns="91440" bIns="45720"/>
          <a:lstStyle/>
          <a:p>
            <a:fld id="{4AFE836E-A0F1-4FAE-BEAD-0DBE8776EE28}" type="slidenum">
              <a:rPr lang="es-ES" sz="1000">
                <a:solidFill>
                  <a:srgbClr val="00B0F0"/>
                </a:solidFill>
              </a:rPr>
              <a:pPr/>
              <a:t>64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1" y="490930"/>
            <a:ext cx="8626722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Taller de Inducción para el personal que participará en la realización de los Talleres de Consulta Pública.</a:t>
            </a:r>
            <a:endParaRPr lang="es-MX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Taller de Consulta Pública con las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Comunidades para revalidar los resultados de la consulta anterior.</a:t>
            </a:r>
            <a:endParaRPr lang="es-ES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Presentación de la propuesta ante las instancias regional y nacional del Órgano Superior  para el Manejo Integral del Sistema de Parques Nacionales y Monumentos Naturales de Venezuela para gestionar su aprobación y el 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Decreto Presidencial de </a:t>
            </a:r>
            <a:r>
              <a:rPr lang="es-MX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Ampliación del Parque Nacional Terepaima</a:t>
            </a:r>
            <a:r>
              <a:rPr lang="es-MX" sz="28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MX" sz="28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70751"/>
            <a:ext cx="878497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Metodología de Trabajo Aplicada</a:t>
            </a:r>
            <a:r>
              <a:rPr lang="es-VE" sz="22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 para la Revisión</a:t>
            </a:r>
            <a:endParaRPr lang="es-VE" sz="2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68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988840"/>
            <a:ext cx="5328592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</a:t>
            </a:r>
            <a:r>
              <a:rPr lang="es-ES" alt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Constitución de la República Bolivariana de Venezuela (</a:t>
            </a: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2009), </a:t>
            </a:r>
            <a:r>
              <a:rPr lang="es-ES" alt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su artículo </a:t>
            </a: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128.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La </a:t>
            </a:r>
            <a:r>
              <a:rPr lang="es-ES" alt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Ley Orgánica para la Ordenación del Territorio (1983</a:t>
            </a: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).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ES" altLang="es-VE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Decreto 276, Reglamento </a:t>
            </a:r>
            <a:r>
              <a:rPr lang="es-ES" altLang="es-VE" sz="21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Parcial de la Ley Orgánica para la Ordenación del Territorio sobre Administración y Manejo de Parques Nacionales y Monumentos Naturales (1989), en su artículo 5</a:t>
            </a:r>
            <a:r>
              <a:rPr lang="es-ES_tradnl" sz="2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1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65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76597" y="155821"/>
            <a:ext cx="6934544" cy="338554"/>
          </a:xfrm>
          <a:prstGeom prst="rect">
            <a:avLst/>
          </a:prstGeom>
          <a:solidFill>
            <a:srgbClr val="E7F4D8">
              <a:alpha val="50000"/>
            </a:srgbClr>
          </a:solidFill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 algn="ctr" eaLnBrk="1" hangingPunct="1">
              <a:defRPr sz="2200" b="1" kern="0" spc="15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dirty="0"/>
              <a:t>Fundamentación de la Consulta Pública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67544" y="750499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VE" sz="2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Los Talleres de Consulta Pública tienen su basamento y fundamentación legal </a:t>
            </a:r>
            <a:r>
              <a:rPr lang="es-ES" altLang="es-VE" sz="2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en:</a:t>
            </a:r>
            <a:endParaRPr lang="es-VE" sz="2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lum bright="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92" y="764704"/>
            <a:ext cx="316865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09"/>
          <a:stretch>
            <a:fillRect/>
          </a:stretch>
        </p:blipFill>
        <p:spPr bwMode="auto">
          <a:xfrm>
            <a:off x="5643905" y="3426941"/>
            <a:ext cx="31829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1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66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8347" y="708735"/>
            <a:ext cx="831110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20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Organismos </a:t>
            </a:r>
            <a:r>
              <a:rPr lang="es-VE" sz="20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Gubernamentales y </a:t>
            </a:r>
            <a:r>
              <a:rPr lang="es-VE" sz="20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Organizaciones </a:t>
            </a:r>
            <a:br>
              <a:rPr lang="es-VE" sz="20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s-VE" sz="20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No Gubernamentales Involucrados </a:t>
            </a:r>
            <a:r>
              <a:rPr lang="es-VE" sz="2000" b="1" kern="0" spc="150" dirty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en el Proyecto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174222" y="2483064"/>
            <a:ext cx="6839414" cy="1008112"/>
            <a:chOff x="527972" y="2160340"/>
            <a:chExt cx="6839414" cy="1008112"/>
          </a:xfrm>
        </p:grpSpPr>
        <p:pic>
          <p:nvPicPr>
            <p:cNvPr id="17" name="Picture 1" descr="D:\MIS DOCUMENTOS\FORMATOS\LOGO_INPARQUES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7972" y="2160390"/>
              <a:ext cx="894079" cy="100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615" y="2160390"/>
              <a:ext cx="1003071" cy="1008061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73" y="2180462"/>
              <a:ext cx="1564030" cy="786676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467" y="2160340"/>
              <a:ext cx="1008112" cy="1008111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143" y="2172209"/>
              <a:ext cx="996243" cy="996243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250" y="2167393"/>
              <a:ext cx="1001059" cy="1001059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648084" y="3753162"/>
            <a:ext cx="7871340" cy="1016226"/>
            <a:chOff x="539552" y="3666406"/>
            <a:chExt cx="7871340" cy="1016226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323" y="3681731"/>
              <a:ext cx="941188" cy="73329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440" y="3674521"/>
              <a:ext cx="1069541" cy="58596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893" y="3674521"/>
              <a:ext cx="593636" cy="1008062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104" y="3674521"/>
              <a:ext cx="832788" cy="1008111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40" y="3666406"/>
              <a:ext cx="831417" cy="1016177"/>
            </a:xfrm>
            <a:prstGeom prst="rect">
              <a:avLst/>
            </a:prstGeom>
          </p:spPr>
        </p:pic>
        <p:pic>
          <p:nvPicPr>
            <p:cNvPr id="8196" name="Imagen 819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168" y="3674520"/>
              <a:ext cx="946825" cy="1008063"/>
            </a:xfrm>
            <a:prstGeom prst="rect">
              <a:avLst/>
            </a:prstGeom>
          </p:spPr>
        </p:pic>
        <p:pic>
          <p:nvPicPr>
            <p:cNvPr id="8199" name="Imagen 8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666406"/>
              <a:ext cx="942639" cy="748620"/>
            </a:xfrm>
            <a:prstGeom prst="rect">
              <a:avLst/>
            </a:prstGeom>
          </p:spPr>
        </p:pic>
        <p:pic>
          <p:nvPicPr>
            <p:cNvPr id="8200" name="Imagen 819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121" y="3674520"/>
              <a:ext cx="1227272" cy="740506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31" y="5020129"/>
            <a:ext cx="2961905" cy="8571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2" y="1412776"/>
            <a:ext cx="4459550" cy="4459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61" y="1362534"/>
            <a:ext cx="947697" cy="46137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9048" y="1912416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400" b="1" dirty="0"/>
              <a:t>Región Estratégica de Desarrollo Integral Occidente (REDI Occidental)</a:t>
            </a:r>
          </a:p>
        </p:txBody>
      </p:sp>
    </p:spTree>
    <p:extLst>
      <p:ext uri="{BB962C8B-B14F-4D97-AF65-F5344CB8AC3E}">
        <p14:creationId xmlns:p14="http://schemas.microsoft.com/office/powerpoint/2010/main" val="646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932040" y="6708223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67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3" y="764704"/>
            <a:ext cx="888293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Diseño y descripción de la poligonal del área afectada por la medida cautelar.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31" y="1626474"/>
            <a:ext cx="6490567" cy="432280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89137" y="1700808"/>
            <a:ext cx="251065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Elaboración y remisión al Fiscal 23 del Ministerio Público de la Propuesta de Medida Cautelar y Plan de Acción.   </a:t>
            </a:r>
            <a:endParaRPr lang="es-E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1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68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5774" y="977528"/>
            <a:ext cx="8569200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Recopilación y síntesis preliminar de normativas legales que soportan la declaratoria de la ampliación del Parque Nacional Terepaima. 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Recuperación parcial de la documentación producida para la elaboración y presentación del Proyecto original.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Elaboración de cronograma para la realización de las consultas públicas. 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Análisis y síntesis de 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la documentación 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de la consulta pública del Proyecto original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3150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69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5774" y="1125612"/>
            <a:ext cx="8569200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Realización de la consulta pública y remisión de informe de la actividad realizada en el ámbito del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 </a:t>
            </a:r>
            <a:r>
              <a:rPr lang="es-VE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Consejo Comunal “El Castaño”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. 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Recolección de firmas en apoyo al Proyecto en distintos sectores del estado Lara.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1426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17129" y="836712"/>
            <a:ext cx="402282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1.988 se decreta el Parque Nacional </a:t>
            </a:r>
            <a:r>
              <a:rPr lang="es-MX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Dinira. Aunque </a:t>
            </a:r>
            <a:r>
              <a:rPr lang="es-MX" sz="2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no forma parte de la Sierra de Portuguesa sino de la Sierra de Barbacoas, </a:t>
            </a:r>
            <a:r>
              <a:rPr lang="es-MX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sí forma parte de </a:t>
            </a:r>
            <a:r>
              <a:rPr lang="es-MX" sz="2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una red de áreas naturales protegidas dentro de los Andes venezolanos</a:t>
            </a:r>
            <a:r>
              <a:rPr lang="es-MX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.</a:t>
            </a:r>
            <a:endParaRPr lang="es-VE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52" descr="NUEVA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26" y="3672029"/>
            <a:ext cx="3117198" cy="21428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4402563" y="3468350"/>
            <a:ext cx="174086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VE" sz="1400" dirty="0">
                <a:ln w="3175">
                  <a:solidFill>
                    <a:srgbClr val="336600"/>
                  </a:solidFill>
                </a:ln>
                <a:solidFill>
                  <a:srgbClr val="92D050"/>
                </a:solidFill>
              </a:rPr>
              <a:t>Superficie: 45.328 ha.</a:t>
            </a:r>
            <a:endParaRPr lang="es-ES" altLang="es-VE" sz="1400" dirty="0">
              <a:ln w="3175">
                <a:solidFill>
                  <a:srgbClr val="336600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1" name="Picture 67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00" y="677616"/>
            <a:ext cx="4469780" cy="278129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70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5774" y="764704"/>
            <a:ext cx="8569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Elaboración 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y remisión de 2 pendones referidos al proyecto, por el equipo de VITALIS-</a:t>
            </a:r>
            <a:r>
              <a:rPr lang="es-MX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AveAgua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9" y="1746902"/>
            <a:ext cx="2633545" cy="39475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2664296" cy="39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71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5774" y="987400"/>
            <a:ext cx="8569200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Revisión del material cartográfico disponible, encontrándose incoherencias debido a que el material de FUDENA no tiene fijado el sistema de georreferenciación, parte de la cartografía disponible está en sistema La Canoa y otra parte en sistema </a:t>
            </a:r>
            <a:r>
              <a:rPr lang="es-MX" sz="28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RegVen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Hay zonas de no coincidencia de la poligonal propuesta con la poligonal oficial más actualizada de los Parques Nacionales Terepaima y Yacambú.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0667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72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5774" y="980728"/>
            <a:ext cx="85692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Poligonal revisada del Proyecto de Ampliación en proceso de elaboración, incluyendo las parcelas adquiridas por INPARQUES que no figuran en la Declaratoria del Parque Nacional Terepaima.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Iniciado el proceso de descripción de la poligonal.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Debido a la limitada participación de personal de trabajo en la Mesa Técnica se decide presentar el Proyecto con lo que se tiene.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562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1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73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10" y="670545"/>
            <a:ext cx="6779318" cy="52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9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74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53891"/>
            <a:ext cx="6783746" cy="52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91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75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Resultados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00" y="692696"/>
            <a:ext cx="67504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6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76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1145" y="764704"/>
            <a:ext cx="848756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Preservará </a:t>
            </a: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los bosques nublados y las nacientes 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de aguas en las cuencas de los Ríos Turbio y Bucaral, que suministran agua a las comunidades locales y que aportarán al Embalse “Dos Bocas”, el cual una vez culminado abastecerá a las ciudades de Barquisimeto, Cabudare y Acarigua-Araure. </a:t>
            </a:r>
            <a:endParaRPr lang="es-ES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charset="0"/>
            </a:endParaRP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Satisfará 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una dilatada exigencia de las comunidades aledañas.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Dará </a:t>
            </a:r>
            <a:r>
              <a:rPr lang="es-MX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cumplimiento a los acuerdos, normativas y preceptos constitucionales.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Conclusiones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698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37538" y="6583363"/>
            <a:ext cx="511175" cy="244475"/>
          </a:xfrm>
          <a:noFill/>
        </p:spPr>
        <p:txBody>
          <a:bodyPr lIns="91440" tIns="45720" rIns="91440" bIns="45720"/>
          <a:lstStyle/>
          <a:p>
            <a:fld id="{6BAFC8EE-8721-4398-B586-E3356A367D31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29700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22225" y="5986463"/>
            <a:ext cx="349250" cy="222250"/>
          </a:xfrm>
          <a:noFill/>
        </p:spPr>
        <p:txBody>
          <a:bodyPr lIns="91440" tIns="45720" rIns="91440" bIns="45720"/>
          <a:lstStyle/>
          <a:p>
            <a:fld id="{02F859A1-EE81-4E31-B1F7-913B7996A67C}" type="slidenum">
              <a:rPr lang="es-ES" sz="1000">
                <a:solidFill>
                  <a:srgbClr val="00B0F0"/>
                </a:solidFill>
              </a:rPr>
              <a:pPr/>
              <a:t>77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1145" y="764704"/>
            <a:ext cx="848756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Console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Console" pitchFamily="49" charset="0"/>
              </a:defRPr>
            </a:lvl9pPr>
          </a:lstStyle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Garantizará </a:t>
            </a:r>
            <a:r>
              <a:rPr lang="es-MX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el intercambio genético de poblaciones de plantas y animales, especialmente al Oso Frontino, asegurando la viabilidad y objetivos de creación de las figuras protegidas en la Sierra de Portuguesa.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Proporcionará oportunidades para la recreación, la investigación, el ecoturismo y otros servicios ambientales, como alternativas al colectivo y a poblaciones vinculadas.</a:t>
            </a:r>
          </a:p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Conformará </a:t>
            </a:r>
            <a:r>
              <a:rPr lang="es-MX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a largo plazo, un verdadero sistema interconectado de Áreas Naturales Protegidas en la Sierra de </a:t>
            </a:r>
            <a:r>
              <a:rPr lang="es-MX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Portuguesa </a:t>
            </a:r>
            <a:r>
              <a:rPr lang="es-MX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(“Corredores Ecológicos”), vinculadas a través de </a:t>
            </a:r>
            <a:r>
              <a:rPr lang="es-MX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  <a:latin typeface="Arial" charset="0"/>
              </a:rPr>
              <a:t>la ampliación o creación de nuevas Áreas Naturales Protegidas.</a:t>
            </a:r>
            <a:endParaRPr lang="es-MX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512" y="70751"/>
            <a:ext cx="87849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VE" sz="3200" b="1" kern="0" spc="150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+mj-ea"/>
                <a:cs typeface="+mj-cs"/>
              </a:rPr>
              <a:t>Conclusiones</a:t>
            </a:r>
            <a:endParaRPr lang="es-VE" sz="3200" b="1" kern="0" spc="150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9580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722" name="1 Marcador de fecha"/>
          <p:cNvSpPr>
            <a:spLocks noGrp="1"/>
          </p:cNvSpPr>
          <p:nvPr>
            <p:ph type="dt" sz="quarter" idx="10"/>
          </p:nvPr>
        </p:nvSpPr>
        <p:spPr>
          <a:xfrm>
            <a:off x="8243888" y="6605588"/>
            <a:ext cx="509587" cy="220662"/>
          </a:xfrm>
          <a:noFill/>
        </p:spPr>
        <p:txBody>
          <a:bodyPr lIns="91440" tIns="45720" rIns="91440" bIns="45720"/>
          <a:lstStyle/>
          <a:p>
            <a:fld id="{1727B927-4263-4B6E-BCE9-1CEA61378C36}" type="datetime12">
              <a:rPr lang="es-ES" sz="1000">
                <a:solidFill>
                  <a:srgbClr val="00B050"/>
                </a:solidFill>
              </a:rPr>
              <a:pPr/>
              <a:t>5:44 </a:t>
            </a:fld>
            <a:endParaRPr lang="es-ES" sz="1000">
              <a:solidFill>
                <a:srgbClr val="00B050"/>
              </a:solidFill>
            </a:endParaRPr>
          </a:p>
        </p:txBody>
      </p:sp>
      <p:sp>
        <p:nvSpPr>
          <p:cNvPr id="30723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19063" y="6021388"/>
            <a:ext cx="349250" cy="244475"/>
          </a:xfrm>
          <a:noFill/>
        </p:spPr>
        <p:txBody>
          <a:bodyPr lIns="91440" tIns="45720" rIns="91440" bIns="45720"/>
          <a:lstStyle/>
          <a:p>
            <a:fld id="{E3CD7E82-A549-4CCC-8387-BB9706032EE1}" type="slidenum">
              <a:rPr lang="es-ES" sz="1000">
                <a:solidFill>
                  <a:srgbClr val="00B0F0"/>
                </a:solidFill>
              </a:rPr>
              <a:pPr/>
              <a:t>78</a:t>
            </a:fld>
            <a:endParaRPr lang="es-ES" sz="1000">
              <a:solidFill>
                <a:srgbClr val="00B0F0"/>
              </a:solidFill>
            </a:endParaRPr>
          </a:p>
        </p:txBody>
      </p:sp>
      <p:pic>
        <p:nvPicPr>
          <p:cNvPr id="4" name="Picture 6" descr="IM0002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4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2987824" y="2636912"/>
            <a:ext cx="3456384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s-ES" sz="4400" b="1" spc="10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GRACIAS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750164"/>
            <a:ext cx="374441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1.989 </a:t>
            </a:r>
            <a:r>
              <a:rPr lang="es-MX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se </a:t>
            </a:r>
            <a:r>
              <a:rPr lang="es-MX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decreta el Monumento Natural Loma El León, el único en </a:t>
            </a:r>
            <a:r>
              <a:rPr lang="es-MX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el estado Lara.</a:t>
            </a:r>
            <a:endParaRPr lang="es-VE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8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8" descr="Loma Le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9"/>
          <a:stretch>
            <a:fillRect/>
          </a:stretch>
        </p:blipFill>
        <p:spPr bwMode="auto">
          <a:xfrm>
            <a:off x="5292081" y="3444736"/>
            <a:ext cx="3600400" cy="2373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295378" cy="2642308"/>
          </a:xfrm>
          <a:prstGeom prst="rect">
            <a:avLst/>
          </a:prstGeom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2842027" y="708787"/>
            <a:ext cx="16414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VE" sz="1400" dirty="0">
                <a:ln w="3175">
                  <a:solidFill>
                    <a:srgbClr val="336600"/>
                  </a:solidFill>
                </a:ln>
                <a:solidFill>
                  <a:srgbClr val="92D050"/>
                </a:solidFill>
              </a:rPr>
              <a:t>Superficie: 7.275 ha.</a:t>
            </a:r>
            <a:endParaRPr lang="es-ES" altLang="es-VE" sz="1400" dirty="0">
              <a:ln w="3175">
                <a:solidFill>
                  <a:srgbClr val="336600"/>
                </a:solidFill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859338" y="6721475"/>
            <a:ext cx="2895600" cy="1231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VE" sz="800" dirty="0" smtClean="0">
                <a:solidFill>
                  <a:schemeClr val="bg1">
                    <a:lumMod val="65000"/>
                  </a:schemeClr>
                </a:solidFill>
              </a:rPr>
              <a:t>Diseño y Montaje: O. Pérez, R. Piña y F. Lau - 2015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96" name="2 CuadroTexto"/>
          <p:cNvSpPr txBox="1">
            <a:spLocks noChangeArrowheads="1"/>
          </p:cNvSpPr>
          <p:nvPr/>
        </p:nvSpPr>
        <p:spPr bwMode="auto">
          <a:xfrm>
            <a:off x="107504" y="1750164"/>
            <a:ext cx="374441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s-MX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En </a:t>
            </a:r>
            <a:r>
              <a:rPr lang="es-MX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1.992 se </a:t>
            </a:r>
            <a:r>
              <a:rPr lang="es-MX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decreta el </a:t>
            </a:r>
            <a:r>
              <a:rPr lang="es-MX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336600"/>
                </a:solidFill>
              </a:rPr>
              <a:t>Parque Nacional El Guache, entre Lara y Portuguesa.</a:t>
            </a:r>
            <a:endParaRPr lang="es-VE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3366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0"/>
          </p:nvPr>
        </p:nvSpPr>
        <p:spPr>
          <a:xfrm>
            <a:off x="8186738" y="6559550"/>
            <a:ext cx="585787" cy="325438"/>
          </a:xfrm>
          <a:noFill/>
        </p:spPr>
        <p:txBody>
          <a:bodyPr lIns="91440" tIns="45720" rIns="91440" bIns="45720"/>
          <a:lstStyle/>
          <a:p>
            <a:pPr>
              <a:defRPr/>
            </a:pPr>
            <a:fld id="{94D38A95-44E0-434F-ABE5-BB7503E648CB}" type="datetime12">
              <a:rPr lang="es-ES" sz="1050">
                <a:solidFill>
                  <a:srgbClr val="00B050"/>
                </a:solidFill>
              </a:rPr>
              <a:pPr>
                <a:defRPr/>
              </a:pPr>
              <a:t>5:44 </a:t>
            </a:fld>
            <a:endParaRPr lang="es-ES" sz="1050" dirty="0">
              <a:solidFill>
                <a:srgbClr val="00B050"/>
              </a:solidFill>
            </a:endParaRPr>
          </a:p>
        </p:txBody>
      </p:sp>
      <p:sp>
        <p:nvSpPr>
          <p:cNvPr id="819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-4763" y="5956300"/>
            <a:ext cx="287338" cy="295275"/>
          </a:xfrm>
          <a:noFill/>
        </p:spPr>
        <p:txBody>
          <a:bodyPr lIns="91440" tIns="45720" rIns="91440" bIns="45720"/>
          <a:lstStyle/>
          <a:p>
            <a:fld id="{5CF7FDEA-95A3-49BC-87F1-C981F7C50D8C}" type="slidenum">
              <a:rPr lang="es-ES" sz="1000">
                <a:solidFill>
                  <a:srgbClr val="00B0F0"/>
                </a:solidFill>
              </a:rPr>
              <a:pPr/>
              <a:t>9</a:t>
            </a:fld>
            <a:endParaRPr lang="es-ES" sz="1000">
              <a:solidFill>
                <a:srgbClr val="00B0F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8" y="116632"/>
            <a:ext cx="5400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sz="2800" b="1" kern="0" spc="150" dirty="0" smtClean="0">
                <a:ln w="22225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Antecedentes</a:t>
            </a:r>
            <a:endParaRPr lang="es-ES" sz="2800" b="1" kern="0" spc="150" dirty="0" smtClean="0">
              <a:ln w="22225"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2699792" y="708787"/>
            <a:ext cx="174086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VE" sz="1400" dirty="0">
                <a:ln w="3175">
                  <a:solidFill>
                    <a:srgbClr val="336600"/>
                  </a:solidFill>
                </a:ln>
                <a:solidFill>
                  <a:srgbClr val="92D050"/>
                </a:solidFill>
              </a:rPr>
              <a:t>Superficie: 12.200 ha.</a:t>
            </a:r>
            <a:endParaRPr lang="es-ES" altLang="es-VE" sz="1400" dirty="0">
              <a:ln w="3175">
                <a:solidFill>
                  <a:srgbClr val="336600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1" name="Picture 3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48" y="688549"/>
            <a:ext cx="4402389" cy="266175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7" descr="PN El Guache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87354"/>
            <a:ext cx="3626366" cy="247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a 1&quot;/&gt;&lt;property id=&quot;20307&quot; value=&quot;278&quot;/&gt;&lt;/object&gt;&lt;object type=&quot;3&quot; unique_id=&quot;10005&quot;&gt;&lt;property id=&quot;20148&quot; value=&quot;5&quot;/&gt;&lt;property id=&quot;20300&quot; value=&quot;Diapositiva 2&quot;/&gt;&lt;property id=&quot;20307&quot; value=&quot;256&quot;/&gt;&lt;/object&gt;&lt;object type=&quot;3&quot; unique_id=&quot;10008&quot;&gt;&lt;property id=&quot;20148&quot; value=&quot;5&quot;/&gt;&lt;property id=&quot;20300&quot; value=&quot;Diapositiva 51&quot;/&gt;&lt;property id=&quot;20307&quot; value=&quot;270&quot;/&gt;&lt;/object&gt;&lt;object type=&quot;3&quot; unique_id=&quot;10014&quot;&gt;&lt;property id=&quot;20148&quot; value=&quot;5&quot;/&gt;&lt;property id=&quot;20300&quot; value=&quot;Diapositiva 20&quot;/&gt;&lt;property id=&quot;20307&quot; value=&quot;274&quot;/&gt;&lt;/object&gt;&lt;object type=&quot;3&quot; unique_id=&quot;10015&quot;&gt;&lt;property id=&quot;20148&quot; value=&quot;5&quot;/&gt;&lt;property id=&quot;20300&quot; value=&quot;Diapositiva 21&quot;/&gt;&lt;property id=&quot;20307&quot; value=&quot;284&quot;/&gt;&lt;/object&gt;&lt;object type=&quot;3&quot; unique_id=&quot;10016&quot;&gt;&lt;property id=&quot;20148&quot; value=&quot;5&quot;/&gt;&lt;property id=&quot;20300&quot; value=&quot;Diapositiva 22&quot;/&gt;&lt;property id=&quot;20307&quot; value=&quot;285&quot;/&gt;&lt;/object&gt;&lt;object type=&quot;3&quot; unique_id=&quot;10017&quot;&gt;&lt;property id=&quot;20148&quot; value=&quot;5&quot;/&gt;&lt;property id=&quot;20300&quot; value=&quot;Diapositiva 38&quot;/&gt;&lt;property id=&quot;20307&quot; value=&quot;276&quot;/&gt;&lt;/object&gt;&lt;object type=&quot;3&quot; unique_id=&quot;10019&quot;&gt;&lt;property id=&quot;20148&quot; value=&quot;5&quot;/&gt;&lt;property id=&quot;20300&quot; value=&quot;Diapositiva 39&quot;/&gt;&lt;property id=&quot;20307&quot; value=&quot;267&quot;/&gt;&lt;/object&gt;&lt;object type=&quot;3&quot; unique_id=&quot;10021&quot;&gt;&lt;property id=&quot;20148&quot; value=&quot;5&quot;/&gt;&lt;property id=&quot;20300&quot; value=&quot;Diapositiva 27&quot;/&gt;&lt;property id=&quot;20307&quot; value=&quot;273&quot;/&gt;&lt;/object&gt;&lt;object type=&quot;3&quot; unique_id=&quot;10023&quot;&gt;&lt;property id=&quot;20148&quot; value=&quot;5&quot;/&gt;&lt;property id=&quot;20300&quot; value=&quot;Diapositiva 35&quot;/&gt;&lt;property id=&quot;20307&quot; value=&quot;280&quot;/&gt;&lt;/object&gt;&lt;object type=&quot;3&quot; unique_id=&quot;10024&quot;&gt;&lt;property id=&quot;20148&quot; value=&quot;5&quot;/&gt;&lt;property id=&quot;20300&quot; value=&quot;Diapositiva 37&quot;/&gt;&lt;property id=&quot;20307&quot; value=&quot;286&quot;/&gt;&lt;/object&gt;&lt;object type=&quot;3&quot; unique_id=&quot;10026&quot;&gt;&lt;property id=&quot;20148&quot; value=&quot;5&quot;/&gt;&lt;property id=&quot;20300&quot; value=&quot;Diapositiva 69&quot;/&gt;&lt;property id=&quot;20307&quot; value=&quot;283&quot;/&gt;&lt;/object&gt;&lt;object type=&quot;3&quot; unique_id=&quot;10027&quot;&gt;&lt;property id=&quot;20148&quot; value=&quot;5&quot;/&gt;&lt;property id=&quot;20300&quot; value=&quot;Diapositiva 71&quot;/&gt;&lt;property id=&quot;20307&quot; value=&quot;282&quot;/&gt;&lt;/object&gt;&lt;object type=&quot;3&quot; unique_id=&quot;10184&quot;&gt;&lt;property id=&quot;20148&quot; value=&quot;5&quot;/&gt;&lt;property id=&quot;20300&quot; value=&quot;Diapositiva 49&quot;/&gt;&lt;property id=&quot;20307&quot; value=&quot;290&quot;/&gt;&lt;/object&gt;&lt;object type=&quot;3&quot; unique_id=&quot;10185&quot;&gt;&lt;property id=&quot;20148&quot; value=&quot;5&quot;/&gt;&lt;property id=&quot;20300&quot; value=&quot;Diapositiva 29&quot;/&gt;&lt;property id=&quot;20307&quot; value=&quot;289&quot;/&gt;&lt;/object&gt;&lt;object type=&quot;3&quot; unique_id=&quot;10186&quot;&gt;&lt;property id=&quot;20148&quot; value=&quot;5&quot;/&gt;&lt;property id=&quot;20300&quot; value=&quot;Diapositiva 31&quot;/&gt;&lt;property id=&quot;20307&quot; value=&quot;291&quot;/&gt;&lt;/object&gt;&lt;object type=&quot;3&quot; unique_id=&quot;10274&quot;&gt;&lt;property id=&quot;20148&quot; value=&quot;5&quot;/&gt;&lt;property id=&quot;20300&quot; value=&quot;Diapositiva 54&quot;/&gt;&lt;property id=&quot;20307&quot; value=&quot;292&quot;/&gt;&lt;/object&gt;&lt;object type=&quot;3&quot; unique_id=&quot;10363&quot;&gt;&lt;property id=&quot;20148&quot; value=&quot;5&quot;/&gt;&lt;property id=&quot;20300&quot; value=&quot;Diapositiva 61&quot;/&gt;&lt;property id=&quot;20307&quot; value=&quot;293&quot;/&gt;&lt;/object&gt;&lt;object type=&quot;3&quot; unique_id=&quot;10742&quot;&gt;&lt;property id=&quot;20148&quot; value=&quot;5&quot;/&gt;&lt;property id=&quot;20300&quot; value=&quot;Diapositiva 6&quot;/&gt;&lt;property id=&quot;20307&quot; value=&quot;294&quot;/&gt;&lt;/object&gt;&lt;object type=&quot;3&quot; unique_id=&quot;10743&quot;&gt;&lt;property id=&quot;20148&quot; value=&quot;5&quot;/&gt;&lt;property id=&quot;20300&quot; value=&quot;Diapositiva 8&quot;/&gt;&lt;property id=&quot;20307&quot; value=&quot;295&quot;/&gt;&lt;/object&gt;&lt;object type=&quot;3&quot; unique_id=&quot;10837&quot;&gt;&lt;property id=&quot;20148&quot; value=&quot;5&quot;/&gt;&lt;property id=&quot;20300&quot; value=&quot;Diapositiva 13&quot;/&gt;&lt;property id=&quot;20307&quot; value=&quot;296&quot;/&gt;&lt;/object&gt;&lt;object type=&quot;3&quot; unique_id=&quot;10932&quot;&gt;&lt;property id=&quot;20148&quot; value=&quot;5&quot;/&gt;&lt;property id=&quot;20300&quot; value=&quot;Diapositiva 47&quot;/&gt;&lt;property id=&quot;20307&quot; value=&quot;297&quot;/&gt;&lt;/object&gt;&lt;object type=&quot;3&quot; unique_id=&quot;11186&quot;&gt;&lt;property id=&quot;20148&quot; value=&quot;5&quot;/&gt;&lt;property id=&quot;20300&quot; value=&quot;Diapositiva 40&quot;/&gt;&lt;property id=&quot;20307&quot; value=&quot;298&quot;/&gt;&lt;/object&gt;&lt;object type=&quot;3&quot; unique_id=&quot;11219&quot;&gt;&lt;property id=&quot;20148&quot; value=&quot;5&quot;/&gt;&lt;property id=&quot;20300&quot; value=&quot;Diapositiva 17&quot;/&gt;&lt;property id=&quot;20307&quot; value=&quot;299&quot;/&gt;&lt;/object&gt;&lt;object type=&quot;3&quot; unique_id=&quot;11352&quot;&gt;&lt;property id=&quot;20148&quot; value=&quot;5&quot;/&gt;&lt;property id=&quot;20300&quot; value=&quot;Diapositiva 53&quot;/&gt;&lt;property id=&quot;20307&quot; value=&quot;300&quot;/&gt;&lt;/object&gt;&lt;object type=&quot;3&quot; unique_id=&quot;11455&quot;&gt;&lt;property id=&quot;20148&quot; value=&quot;5&quot;/&gt;&lt;property id=&quot;20300&quot; value=&quot;Diapositiva 19&quot;/&gt;&lt;property id=&quot;20307&quot; value=&quot;301&quot;/&gt;&lt;/object&gt;&lt;object type=&quot;3&quot; unique_id=&quot;11456&quot;&gt;&lt;property id=&quot;20148&quot; value=&quot;5&quot;/&gt;&lt;property id=&quot;20300&quot; value=&quot;Diapositiva 66&quot;/&gt;&lt;property id=&quot;20307&quot; value=&quot;303&quot;/&gt;&lt;/object&gt;&lt;object type=&quot;3&quot; unique_id=&quot;11457&quot;&gt;&lt;property id=&quot;20148&quot; value=&quot;5&quot;/&gt;&lt;property id=&quot;20300&quot; value=&quot;Diapositiva 67&quot;/&gt;&lt;property id=&quot;20307&quot; value=&quot;302&quot;/&gt;&lt;/object&gt;&lt;object type=&quot;3&quot; unique_id=&quot;12003&quot;&gt;&lt;property id=&quot;20148&quot; value=&quot;5&quot;/&gt;&lt;property id=&quot;20300&quot; value=&quot;Diapositiva 57&quot;/&gt;&lt;property id=&quot;20307&quot; value=&quot;305&quot;/&gt;&lt;/object&gt;&lt;object type=&quot;3&quot; unique_id=&quot;12042&quot;&gt;&lt;property id=&quot;20148&quot; value=&quot;5&quot;/&gt;&lt;property id=&quot;20300&quot; value=&quot;Diapositiva 58&quot;/&gt;&lt;property id=&quot;20307&quot; value=&quot;306&quot;/&gt;&lt;/object&gt;&lt;object type=&quot;3&quot; unique_id=&quot;13028&quot;&gt;&lt;property id=&quot;20148&quot; value=&quot;5&quot;/&gt;&lt;property id=&quot;20300&quot; value=&quot;Diapositiva 16&quot;/&gt;&lt;property id=&quot;20307&quot; value=&quot;308&quot;/&gt;&lt;/object&gt;&lt;object type=&quot;3&quot; unique_id=&quot;13029&quot;&gt;&lt;property id=&quot;20148&quot; value=&quot;5&quot;/&gt;&lt;property id=&quot;20300&quot; value=&quot;Diapositiva 24&quot;/&gt;&lt;property id=&quot;20307&quot; value=&quot;309&quot;/&gt;&lt;/object&gt;&lt;object type=&quot;3&quot; unique_id=&quot;13030&quot;&gt;&lt;property id=&quot;20148&quot; value=&quot;5&quot;/&gt;&lt;property id=&quot;20300&quot; value=&quot;Diapositiva 23&quot;/&gt;&lt;property id=&quot;20307&quot; value=&quot;311&quot;/&gt;&lt;/object&gt;&lt;object type=&quot;3&quot; unique_id=&quot;13032&quot;&gt;&lt;property id=&quot;20148&quot; value=&quot;5&quot;/&gt;&lt;property id=&quot;20300&quot; value=&quot;Diapositiva 32&quot;/&gt;&lt;property id=&quot;20307&quot; value=&quot;312&quot;/&gt;&lt;/object&gt;&lt;object type=&quot;3&quot; unique_id=&quot;13033&quot;&gt;&lt;property id=&quot;20148&quot; value=&quot;5&quot;/&gt;&lt;property id=&quot;20300&quot; value=&quot;Diapositiva 12&quot;/&gt;&lt;property id=&quot;20307&quot; value=&quot;307&quot;/&gt;&lt;/object&gt;&lt;object type=&quot;3&quot; unique_id=&quot;13219&quot;&gt;&lt;property id=&quot;20148&quot; value=&quot;5&quot;/&gt;&lt;property id=&quot;20300&quot; value=&quot;Diapositiva 70&quot;/&gt;&lt;property id=&quot;20307&quot; value=&quot;315&quot;/&gt;&lt;/object&gt;&lt;object type=&quot;3&quot; unique_id=&quot;13508&quot;&gt;&lt;property id=&quot;20148&quot; value=&quot;5&quot;/&gt;&lt;property id=&quot;20300&quot; value=&quot;Diapositiva 7&quot;/&gt;&lt;property id=&quot;20307&quot; value=&quot;317&quot;/&gt;&lt;/object&gt;&lt;object type=&quot;3&quot; unique_id=&quot;13901&quot;&gt;&lt;property id=&quot;20148&quot; value=&quot;5&quot;/&gt;&lt;property id=&quot;20300&quot; value=&quot;Diapositiva 11&quot;/&gt;&lt;property id=&quot;20307&quot; value=&quot;318&quot;/&gt;&lt;/object&gt;&lt;object type=&quot;3&quot; unique_id=&quot;14102&quot;&gt;&lt;property id=&quot;20148&quot; value=&quot;5&quot;/&gt;&lt;property id=&quot;20300&quot; value=&quot;Diapositiva 9&quot;/&gt;&lt;property id=&quot;20307&quot; value=&quot;319&quot;/&gt;&lt;/object&gt;&lt;object type=&quot;3&quot; unique_id=&quot;14409&quot;&gt;&lt;property id=&quot;20148&quot; value=&quot;5&quot;/&gt;&lt;property id=&quot;20300&quot; value=&quot;Diapositiva 15&quot;/&gt;&lt;property id=&quot;20307&quot; value=&quot;320&quot;/&gt;&lt;/object&gt;&lt;object type=&quot;3&quot; unique_id=&quot;14618&quot;&gt;&lt;property id=&quot;20148&quot; value=&quot;5&quot;/&gt;&lt;property id=&quot;20300&quot; value=&quot;Diapositiva 25&quot;/&gt;&lt;property id=&quot;20307&quot; value=&quot;321&quot;/&gt;&lt;/object&gt;&lt;object type=&quot;3&quot; unique_id=&quot;14782&quot;&gt;&lt;property id=&quot;20148&quot; value=&quot;5&quot;/&gt;&lt;property id=&quot;20300&quot; value=&quot;Diapositiva 28&quot;/&gt;&lt;property id=&quot;20307&quot; value=&quot;323&quot;/&gt;&lt;/object&gt;&lt;object type=&quot;3&quot; unique_id=&quot;15478&quot;&gt;&lt;property id=&quot;20148&quot; value=&quot;5&quot;/&gt;&lt;property id=&quot;20300&quot; value=&quot;Diapositiva 41&quot;/&gt;&lt;property id=&quot;20307&quot; value=&quot;324&quot;/&gt;&lt;/object&gt;&lt;object type=&quot;3&quot; unique_id=&quot;15636&quot;&gt;&lt;property id=&quot;20148&quot; value=&quot;5&quot;/&gt;&lt;property id=&quot;20300&quot; value=&quot;Diapositiva 48&quot;/&gt;&lt;property id=&quot;20307&quot; value=&quot;325&quot;/&gt;&lt;/object&gt;&lt;object type=&quot;3&quot; unique_id=&quot;16379&quot;&gt;&lt;property id=&quot;20148&quot; value=&quot;5&quot;/&gt;&lt;property id=&quot;20300&quot; value=&quot;Diapositiva 50&quot;/&gt;&lt;property id=&quot;20307&quot; value=&quot;326&quot;/&gt;&lt;/object&gt;&lt;object type=&quot;3&quot; unique_id=&quot;16920&quot;&gt;&lt;property id=&quot;20148&quot; value=&quot;5&quot;/&gt;&lt;property id=&quot;20300&quot; value=&quot;Diapositiva 52&quot;/&gt;&lt;property id=&quot;20307&quot; value=&quot;327&quot;/&gt;&lt;/object&gt;&lt;object type=&quot;3&quot; unique_id=&quot;17251&quot;&gt;&lt;property id=&quot;20148&quot; value=&quot;5&quot;/&gt;&lt;property id=&quot;20300&quot; value=&quot;Diapositiva 30&quot;/&gt;&lt;property id=&quot;20307&quot; value=&quot;328&quot;/&gt;&lt;/object&gt;&lt;object type=&quot;3&quot; unique_id=&quot;17252&quot;&gt;&lt;property id=&quot;20148&quot; value=&quot;5&quot;/&gt;&lt;property id=&quot;20300&quot; value=&quot;Diapositiva 34&quot;/&gt;&lt;property id=&quot;20307&quot; value=&quot;329&quot;/&gt;&lt;/object&gt;&lt;object type=&quot;3&quot; unique_id=&quot;17481&quot;&gt;&lt;property id=&quot;20148&quot; value=&quot;5&quot;/&gt;&lt;property id=&quot;20300&quot; value=&quot;Diapositiva 33&quot;/&gt;&lt;property id=&quot;20307&quot; value=&quot;330&quot;/&gt;&lt;/object&gt;&lt;object type=&quot;3&quot; unique_id=&quot;17482&quot;&gt;&lt;property id=&quot;20148&quot; value=&quot;5&quot;/&gt;&lt;property id=&quot;20300&quot; value=&quot;Diapositiva 36&quot;/&gt;&lt;property id=&quot;20307&quot; value=&quot;331&quot;/&gt;&lt;/object&gt;&lt;object type=&quot;3&quot; unique_id=&quot;17778&quot;&gt;&lt;property id=&quot;20148&quot; value=&quot;5&quot;/&gt;&lt;property id=&quot;20300&quot; value=&quot;Diapositiva 55&quot;/&gt;&lt;property id=&quot;20307&quot; value=&quot;332&quot;/&gt;&lt;/object&gt;&lt;object type=&quot;3&quot; unique_id=&quot;17779&quot;&gt;&lt;property id=&quot;20148&quot; value=&quot;5&quot;/&gt;&lt;property id=&quot;20300&quot; value=&quot;Diapositiva 56&quot;/&gt;&lt;property id=&quot;20307&quot; value=&quot;334&quot;/&gt;&lt;/object&gt;&lt;object type=&quot;3&quot; unique_id=&quot;18066&quot;&gt;&lt;property id=&quot;20148&quot; value=&quot;5&quot;/&gt;&lt;property id=&quot;20300&quot; value=&quot;Diapositiva 60&quot;/&gt;&lt;property id=&quot;20307&quot; value=&quot;335&quot;/&gt;&lt;/object&gt;&lt;object type=&quot;3&quot; unique_id=&quot;18315&quot;&gt;&lt;property id=&quot;20148&quot; value=&quot;5&quot;/&gt;&lt;property id=&quot;20300&quot; value=&quot;Diapositiva 62&quot;/&gt;&lt;property id=&quot;20307&quot; value=&quot;336&quot;/&gt;&lt;/object&gt;&lt;object type=&quot;3&quot; unique_id=&quot;18316&quot;&gt;&lt;property id=&quot;20148&quot; value=&quot;5&quot;/&gt;&lt;property id=&quot;20300&quot; value=&quot;Diapositiva 63&quot;/&gt;&lt;property id=&quot;20307&quot; value=&quot;337&quot;/&gt;&lt;/object&gt;&lt;object type=&quot;3&quot; unique_id=&quot;18573&quot;&gt;&lt;property id=&quot;20148&quot; value=&quot;5&quot;/&gt;&lt;property id=&quot;20300&quot; value=&quot;Diapositiva 65&quot;/&gt;&lt;property id=&quot;20307&quot; value=&quot;338&quot;/&gt;&lt;/object&gt;&lt;object type=&quot;3&quot; unique_id=&quot;18892&quot;&gt;&lt;property id=&quot;20148&quot; value=&quot;5&quot;/&gt;&lt;property id=&quot;20300&quot; value=&quot;Diapositiva 18&quot;/&gt;&lt;property id=&quot;20307&quot; value=&quot;339&quot;/&gt;&lt;/object&gt;&lt;object type=&quot;3&quot; unique_id=&quot;19277&quot;&gt;&lt;property id=&quot;20148&quot; value=&quot;5&quot;/&gt;&lt;property id=&quot;20300&quot; value=&quot;Diapositiva 10&quot;/&gt;&lt;property id=&quot;20307&quot; value=&quot;340&quot;/&gt;&lt;/object&gt;&lt;object type=&quot;3&quot; unique_id=&quot;19538&quot;&gt;&lt;property id=&quot;20148&quot; value=&quot;5&quot;/&gt;&lt;property id=&quot;20300&quot; value=&quot;Diapositiva 68&quot;/&gt;&lt;property id=&quot;20307&quot; value=&quot;341&quot;/&gt;&lt;/object&gt;&lt;object type=&quot;3&quot; unique_id=&quot;19929&quot;&gt;&lt;property id=&quot;20148&quot; value=&quot;5&quot;/&gt;&lt;property id=&quot;20300&quot; value=&quot;Diapositiva 3&quot;/&gt;&lt;property id=&quot;20307&quot; value=&quot;344&quot;/&gt;&lt;/object&gt;&lt;object type=&quot;3&quot; unique_id=&quot;19930&quot;&gt;&lt;property id=&quot;20148&quot; value=&quot;5&quot;/&gt;&lt;property id=&quot;20300&quot; value=&quot;Diapositiva 4&quot;/&gt;&lt;property id=&quot;20307&quot; value=&quot;342&quot;/&gt;&lt;/object&gt;&lt;object type=&quot;3&quot; unique_id=&quot;19931&quot;&gt;&lt;property id=&quot;20148&quot; value=&quot;5&quot;/&gt;&lt;property id=&quot;20300&quot; value=&quot;Diapositiva 5&quot;/&gt;&lt;property id=&quot;20307&quot; value=&quot;343&quot;/&gt;&lt;/object&gt;&lt;object type=&quot;3&quot; unique_id=&quot;20852&quot;&gt;&lt;property id=&quot;20148&quot; value=&quot;5&quot;/&gt;&lt;property id=&quot;20300&quot; value=&quot;Diapositiva 64&quot;/&gt;&lt;property id=&quot;20307&quot; value=&quot;348&quot;/&gt;&lt;/object&gt;&lt;object type=&quot;3&quot; unique_id=&quot;21261&quot;&gt;&lt;property id=&quot;20148&quot; value=&quot;5&quot;/&gt;&lt;property id=&quot;20300&quot; value=&quot;Diapositiva 14&quot;/&gt;&lt;property id=&quot;20307&quot; value=&quot;349&quot;/&gt;&lt;/object&gt;&lt;object type=&quot;3&quot; unique_id=&quot;21264&quot;&gt;&lt;property id=&quot;20148&quot; value=&quot;5&quot;/&gt;&lt;property id=&quot;20300&quot; value=&quot;Diapositiva 42&quot;/&gt;&lt;property id=&quot;20307&quot; value=&quot;353&quot;/&gt;&lt;/object&gt;&lt;object type=&quot;3&quot; unique_id=&quot;21265&quot;&gt;&lt;property id=&quot;20148&quot; value=&quot;5&quot;/&gt;&lt;property id=&quot;20300&quot; value=&quot;Diapositiva 43&quot;/&gt;&lt;property id=&quot;20307&quot; value=&quot;354&quot;/&gt;&lt;/object&gt;&lt;object type=&quot;3&quot; unique_id=&quot;21266&quot;&gt;&lt;property id=&quot;20148&quot; value=&quot;5&quot;/&gt;&lt;property id=&quot;20300&quot; value=&quot;Diapositiva 44&quot;/&gt;&lt;property id=&quot;20307&quot; value=&quot;355&quot;/&gt;&lt;/object&gt;&lt;object type=&quot;3&quot; unique_id=&quot;21267&quot;&gt;&lt;property id=&quot;20148&quot; value=&quot;5&quot;/&gt;&lt;property id=&quot;20300&quot; value=&quot;Diapositiva 45&quot;/&gt;&lt;property id=&quot;20307&quot; value=&quot;352&quot;/&gt;&lt;/object&gt;&lt;object type=&quot;3&quot; unique_id=&quot;21268&quot;&gt;&lt;property id=&quot;20148&quot; value=&quot;5&quot;/&gt;&lt;property id=&quot;20300&quot; value=&quot;Diapositiva 46&quot;/&gt;&lt;property id=&quot;20307&quot; value=&quot;356&quot;/&gt;&lt;/object&gt;&lt;object type=&quot;3&quot; unique_id=&quot;21269&quot;&gt;&lt;property id=&quot;20148&quot; value=&quot;5&quot;/&gt;&lt;property id=&quot;20300&quot; value=&quot;Diapositiva 26&quot;/&gt;&lt;property id=&quot;20307&quot; value=&quot;357&quot;/&gt;&lt;/object&gt;&lt;object type=&quot;3&quot; unique_id=&quot;21929&quot;&gt;&lt;property id=&quot;20148&quot; value=&quot;5&quot;/&gt;&lt;property id=&quot;20300&quot; value=&quot;Diapositiva 59&quot;/&gt;&lt;property id=&quot;20307&quot; value=&quot;3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5814</TotalTime>
  <Words>4642</Words>
  <Application>Microsoft Office PowerPoint</Application>
  <PresentationFormat>Presentación en pantalla (4:3)</PresentationFormat>
  <Paragraphs>514</Paragraphs>
  <Slides>78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90" baseType="lpstr">
      <vt:lpstr>Arial</vt:lpstr>
      <vt:lpstr>Arial Black</vt:lpstr>
      <vt:lpstr>Arial Rounded MT Bold</vt:lpstr>
      <vt:lpstr>Calibri</vt:lpstr>
      <vt:lpstr>Cooper Black</vt:lpstr>
      <vt:lpstr>Garamond</vt:lpstr>
      <vt:lpstr>Lucida Console</vt:lpstr>
      <vt:lpstr>Symbol</vt:lpstr>
      <vt:lpstr>Times New Roman</vt:lpstr>
      <vt:lpstr>Wingdings</vt:lpstr>
      <vt:lpstr>Diseño predeterminado</vt:lpstr>
      <vt:lpstr>Jpeg File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INPARQUES _ Proyecto de Ampliación del Parque Nacional Terepaima</dc:title>
  <dc:subject>Corredor Ecológico Sierra de Portuguesa</dc:subject>
  <dc:creator>Oscar Pérez y Francisco Lau - 2015</dc:creator>
  <dc:description>Información, diseño y montaje: Oscar Pérez (INPARQUES Portuguesa) y Francisco Lau (INPARQUES Lara)</dc:description>
  <cp:lastModifiedBy>Francisco Lau</cp:lastModifiedBy>
  <cp:revision>479</cp:revision>
  <dcterms:created xsi:type="dcterms:W3CDTF">2011-11-03T00:48:48Z</dcterms:created>
  <dcterms:modified xsi:type="dcterms:W3CDTF">2016-04-20T11:24:58Z</dcterms:modified>
</cp:coreProperties>
</file>